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Ubuntu"/>
      <p:regular r:id="rId30"/>
      <p:bold r:id="rId31"/>
      <p:italic r:id="rId32"/>
      <p:boldItalic r:id="rId33"/>
    </p:embeddedFont>
    <p:embeddedFont>
      <p:font typeface="Ubuntu Light"/>
      <p:regular r:id="rId34"/>
      <p:bold r:id="rId35"/>
      <p:italic r:id="rId36"/>
      <p:boldItalic r:id="rId37"/>
    </p:embeddedFont>
    <p:embeddedFont>
      <p:font typeface="Ubuntu Medium"/>
      <p:regular r:id="rId38"/>
      <p:bold r:id="rId39"/>
      <p:italic r:id="rId40"/>
      <p:boldItalic r:id="rId41"/>
    </p:embeddedFont>
    <p:embeddedFont>
      <p:font typeface="Arvo"/>
      <p:regular r:id="rId42"/>
      <p:bold r:id="rId43"/>
      <p:italic r:id="rId44"/>
      <p:boldItalic r:id="rId45"/>
    </p:embeddedFont>
    <p:embeddedFont>
      <p:font typeface="Bodoni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Rafael Ribeir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Medium-italic.fntdata"/><Relationship Id="rId42" Type="http://schemas.openxmlformats.org/officeDocument/2006/relationships/font" Target="fonts/Arvo-regular.fntdata"/><Relationship Id="rId41" Type="http://schemas.openxmlformats.org/officeDocument/2006/relationships/font" Target="fonts/UbuntuMedium-boldItalic.fntdata"/><Relationship Id="rId44" Type="http://schemas.openxmlformats.org/officeDocument/2006/relationships/font" Target="fonts/Arvo-italic.fntdata"/><Relationship Id="rId43" Type="http://schemas.openxmlformats.org/officeDocument/2006/relationships/font" Target="fonts/Arvo-bold.fntdata"/><Relationship Id="rId46" Type="http://schemas.openxmlformats.org/officeDocument/2006/relationships/font" Target="fonts/Bodoni-regular.fntdata"/><Relationship Id="rId45" Type="http://schemas.openxmlformats.org/officeDocument/2006/relationships/font" Target="fonts/Arv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48" Type="http://schemas.openxmlformats.org/officeDocument/2006/relationships/font" Target="fonts/Bodoni-italic.fntdata"/><Relationship Id="rId47" Type="http://schemas.openxmlformats.org/officeDocument/2006/relationships/font" Target="fonts/Bodoni-bold.fntdata"/><Relationship Id="rId49" Type="http://schemas.openxmlformats.org/officeDocument/2006/relationships/font" Target="fonts/Bodoni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buntu-bold.fntdata"/><Relationship Id="rId30" Type="http://schemas.openxmlformats.org/officeDocument/2006/relationships/font" Target="fonts/Ubuntu-regular.fntdata"/><Relationship Id="rId33" Type="http://schemas.openxmlformats.org/officeDocument/2006/relationships/font" Target="fonts/Ubuntu-boldItalic.fntdata"/><Relationship Id="rId32" Type="http://schemas.openxmlformats.org/officeDocument/2006/relationships/font" Target="fonts/Ubuntu-italic.fntdata"/><Relationship Id="rId35" Type="http://schemas.openxmlformats.org/officeDocument/2006/relationships/font" Target="fonts/UbuntuLight-bold.fntdata"/><Relationship Id="rId34" Type="http://schemas.openxmlformats.org/officeDocument/2006/relationships/font" Target="fonts/UbuntuLight-regular.fntdata"/><Relationship Id="rId37" Type="http://schemas.openxmlformats.org/officeDocument/2006/relationships/font" Target="fonts/UbuntuLight-boldItalic.fntdata"/><Relationship Id="rId36" Type="http://schemas.openxmlformats.org/officeDocument/2006/relationships/font" Target="fonts/UbuntuLight-italic.fntdata"/><Relationship Id="rId39" Type="http://schemas.openxmlformats.org/officeDocument/2006/relationships/font" Target="fonts/UbuntuMedium-bold.fntdata"/><Relationship Id="rId38" Type="http://schemas.openxmlformats.org/officeDocument/2006/relationships/font" Target="fonts/UbuntuMedium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0T15:34:09.499">
    <p:pos x="6000" y="0"/>
    <p:text>Explicar brevemente o cubo OLAP (para leigos)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0-10-20T16:00:37.590">
    <p:pos x="6000" y="0"/>
    <p:text>Query = Consulta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d50c6f224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d50c6f224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417f94b5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417f94b5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d50c6f224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d50c6f224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d50c6f224_0_1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d50c6f224_0_1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d50c6f224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d50c6f224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d53373e63_0_3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d53373e63_0_3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d53373e63_0_4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d53373e63_0_4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d53373e63_0_5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d53373e63_0_5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d50c6f224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d50c6f224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d50c6f224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ad50c6f224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d50c6f2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ad50c6f2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d50c6f224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d50c6f224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d50c6f224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d50c6f22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7a0bac6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a7a0bac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d50c6f224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d50c6f224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d53373e63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d53373e63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d53373e63_0_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d53373e63_0_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d50c6f224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d50c6f224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d53373e63_0_4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d53373e63_0_4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17f94b5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17f94b5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17f94b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17f94b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417f94b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417f94b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5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" name="Google Shape;138;p25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5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6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26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26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" name="Google Shape;195;p33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3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3" name="Google Shape;203;p35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8" name="Google Shape;208;p36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8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220" name="Google Shape;220;p38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qlik.com/us/products/associative-difference" TargetMode="External"/><Relationship Id="rId4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qlik.com/us/trial/download-qlik-sense-desktop" TargetMode="External"/><Relationship Id="rId4" Type="http://schemas.openxmlformats.org/officeDocument/2006/relationships/hyperlink" Target="https://www.qlik.com/us/trial/download-qlik-sense-desktop" TargetMode="External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3.jpg"/><Relationship Id="rId9" Type="http://schemas.openxmlformats.org/officeDocument/2006/relationships/image" Target="../media/image5.png"/><Relationship Id="rId5" Type="http://schemas.openxmlformats.org/officeDocument/2006/relationships/image" Target="../media/image30.jpg"/><Relationship Id="rId6" Type="http://schemas.openxmlformats.org/officeDocument/2006/relationships/image" Target="../media/image2.jpg"/><Relationship Id="rId7" Type="http://schemas.openxmlformats.org/officeDocument/2006/relationships/image" Target="../media/image1.jpg"/><Relationship Id="rId8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0"/>
          <p:cNvPicPr preferRelativeResize="0"/>
          <p:nvPr/>
        </p:nvPicPr>
        <p:blipFill rotWithShape="1">
          <a:blip r:embed="rId3">
            <a:alphaModFix/>
          </a:blip>
          <a:srcRect b="17480" l="0" r="0" t="3424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0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 txBox="1"/>
          <p:nvPr/>
        </p:nvSpPr>
        <p:spPr>
          <a:xfrm>
            <a:off x="1054050" y="1613000"/>
            <a:ext cx="53214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Business Intelligence </a:t>
            </a:r>
            <a:endParaRPr b="1" sz="3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using Qlik Sense</a:t>
            </a:r>
            <a:endParaRPr b="1" sz="3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40"/>
          <p:cNvSpPr/>
          <p:nvPr/>
        </p:nvSpPr>
        <p:spPr>
          <a:xfrm>
            <a:off x="695325" y="819150"/>
            <a:ext cx="133200" cy="39339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/>
        </p:nvSpPr>
        <p:spPr>
          <a:xfrm>
            <a:off x="1092150" y="2956864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  <a:latin typeface="Ubuntu Light"/>
                <a:ea typeface="Ubuntu Light"/>
                <a:cs typeface="Ubuntu Light"/>
                <a:sym typeface="Ubuntu Light"/>
              </a:rPr>
              <a:t>What can data do</a:t>
            </a:r>
            <a:r>
              <a:rPr lang="en" sz="1800">
                <a:solidFill>
                  <a:srgbClr val="D9D9D9"/>
                </a:solidFill>
                <a:latin typeface="Ubuntu Light"/>
                <a:ea typeface="Ubuntu Light"/>
                <a:cs typeface="Ubuntu Light"/>
                <a:sym typeface="Ubuntu Light"/>
              </a:rPr>
              <a:t>?</a:t>
            </a:r>
            <a:endParaRPr sz="1800">
              <a:solidFill>
                <a:srgbClr val="D9D9D9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Associative Engine</a:t>
            </a:r>
            <a:endParaRPr b="1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1" name="Google Shape;381;p49">
            <a:hlinkClick r:id="rId3"/>
          </p:cNvPr>
          <p:cNvSpPr txBox="1"/>
          <p:nvPr>
            <p:ph idx="1" type="body"/>
          </p:nvPr>
        </p:nvSpPr>
        <p:spPr>
          <a:xfrm>
            <a:off x="311700" y="3900700"/>
            <a:ext cx="8520600" cy="6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Demonstração Associative Engine</a:t>
            </a:r>
            <a:endParaRPr/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375" y="1903275"/>
            <a:ext cx="5179250" cy="16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/>
          <p:nvPr/>
        </p:nvSpPr>
        <p:spPr>
          <a:xfrm>
            <a:off x="2460500" y="1047240"/>
            <a:ext cx="678000" cy="774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10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90" name="Google Shape;390;p50"/>
          <p:cNvSpPr/>
          <p:nvPr/>
        </p:nvSpPr>
        <p:spPr>
          <a:xfrm>
            <a:off x="0" y="1029450"/>
            <a:ext cx="9150900" cy="30888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0"/>
          <p:cNvSpPr txBox="1"/>
          <p:nvPr/>
        </p:nvSpPr>
        <p:spPr>
          <a:xfrm>
            <a:off x="5395400" y="2839950"/>
            <a:ext cx="27702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Para fazer análises e obter insights</a:t>
            </a:r>
            <a:endParaRPr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92" name="Google Shape;392;p50"/>
          <p:cNvSpPr txBox="1"/>
          <p:nvPr/>
        </p:nvSpPr>
        <p:spPr>
          <a:xfrm>
            <a:off x="5395400" y="1725450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Desktop Dashboards</a:t>
            </a:r>
            <a:endParaRPr b="1" sz="2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93" name="Google Shape;393;p50"/>
          <p:cNvGrpSpPr/>
          <p:nvPr/>
        </p:nvGrpSpPr>
        <p:grpSpPr>
          <a:xfrm>
            <a:off x="879952" y="827540"/>
            <a:ext cx="4060955" cy="3088753"/>
            <a:chOff x="879952" y="827540"/>
            <a:chExt cx="4060955" cy="3088753"/>
          </a:xfrm>
        </p:grpSpPr>
        <p:pic>
          <p:nvPicPr>
            <p:cNvPr id="394" name="Google Shape;39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14175" y="969375"/>
              <a:ext cx="3795148" cy="2297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50"/>
            <p:cNvSpPr/>
            <p:nvPr/>
          </p:nvSpPr>
          <p:spPr>
            <a:xfrm>
              <a:off x="2502096" y="3601169"/>
              <a:ext cx="805800" cy="214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 flipH="1">
              <a:off x="3240181" y="3483373"/>
              <a:ext cx="336011" cy="411082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7" name="Google Shape;397;p50"/>
            <p:cNvSpPr/>
            <p:nvPr/>
          </p:nvSpPr>
          <p:spPr>
            <a:xfrm>
              <a:off x="2242544" y="3503180"/>
              <a:ext cx="336011" cy="38652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8" name="Google Shape;398;p50"/>
            <p:cNvSpPr/>
            <p:nvPr/>
          </p:nvSpPr>
          <p:spPr>
            <a:xfrm>
              <a:off x="2360598" y="3376125"/>
              <a:ext cx="73200" cy="21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0"/>
            <p:cNvSpPr/>
            <p:nvPr/>
          </p:nvSpPr>
          <p:spPr>
            <a:xfrm>
              <a:off x="2498713" y="3414872"/>
              <a:ext cx="824400" cy="155700"/>
            </a:xfrm>
            <a:prstGeom prst="rect">
              <a:avLst/>
            </a:prstGeom>
            <a:solidFill>
              <a:srgbClr val="999999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0"/>
            <p:cNvSpPr/>
            <p:nvPr/>
          </p:nvSpPr>
          <p:spPr>
            <a:xfrm>
              <a:off x="2423588" y="3683664"/>
              <a:ext cx="24" cy="1991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2394207" y="3720889"/>
              <a:ext cx="1991" cy="5901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3422649" y="3720889"/>
              <a:ext cx="3958" cy="3934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3397201" y="3685631"/>
              <a:ext cx="24" cy="1991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2229647" y="3783609"/>
              <a:ext cx="1361520" cy="8226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2443184" y="3397670"/>
              <a:ext cx="932497" cy="252732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3452030" y="3754179"/>
              <a:ext cx="7868" cy="7868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2360916" y="3754179"/>
              <a:ext cx="7843" cy="7868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0"/>
            <p:cNvSpPr/>
            <p:nvPr/>
          </p:nvSpPr>
          <p:spPr>
            <a:xfrm>
              <a:off x="2333477" y="3646440"/>
              <a:ext cx="1157790" cy="14108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0"/>
            <p:cNvSpPr/>
            <p:nvPr/>
          </p:nvSpPr>
          <p:spPr>
            <a:xfrm>
              <a:off x="2219862" y="3863260"/>
              <a:ext cx="1382986" cy="53033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0"/>
            <p:cNvSpPr/>
            <p:nvPr/>
          </p:nvSpPr>
          <p:spPr>
            <a:xfrm>
              <a:off x="2400083" y="872605"/>
              <a:ext cx="2540824" cy="2656166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0"/>
            <p:cNvSpPr/>
            <p:nvPr/>
          </p:nvSpPr>
          <p:spPr>
            <a:xfrm>
              <a:off x="2423588" y="888267"/>
              <a:ext cx="2493813" cy="2487912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0"/>
            <p:cNvSpPr/>
            <p:nvPr/>
          </p:nvSpPr>
          <p:spPr>
            <a:xfrm>
              <a:off x="879952" y="827540"/>
              <a:ext cx="4045319" cy="2570030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0"/>
            <p:cNvSpPr/>
            <p:nvPr/>
          </p:nvSpPr>
          <p:spPr>
            <a:xfrm>
              <a:off x="4787479" y="852019"/>
              <a:ext cx="128700" cy="128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0"/>
            <p:cNvSpPr/>
            <p:nvPr/>
          </p:nvSpPr>
          <p:spPr>
            <a:xfrm>
              <a:off x="901492" y="850969"/>
              <a:ext cx="4006151" cy="2525210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0"/>
            <p:cNvSpPr/>
            <p:nvPr/>
          </p:nvSpPr>
          <p:spPr>
            <a:xfrm>
              <a:off x="2880018" y="882390"/>
              <a:ext cx="52936" cy="43636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0"/>
            <p:cNvSpPr/>
            <p:nvPr/>
          </p:nvSpPr>
          <p:spPr>
            <a:xfrm>
              <a:off x="2893737" y="886324"/>
              <a:ext cx="33340" cy="35282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0"/>
            <p:cNvSpPr/>
            <p:nvPr/>
          </p:nvSpPr>
          <p:spPr>
            <a:xfrm>
              <a:off x="2490308" y="3397663"/>
              <a:ext cx="840900" cy="1557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12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0" y="1029450"/>
            <a:ext cx="9150900" cy="30888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550" y="523525"/>
            <a:ext cx="5284599" cy="40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1630100" y="1407675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Mobile Apps</a:t>
            </a:r>
            <a:endParaRPr b="1" sz="24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1915400" y="2522175"/>
            <a:ext cx="27702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Ubuntu Light"/>
                <a:ea typeface="Ubuntu Light"/>
                <a:cs typeface="Ubuntu Light"/>
                <a:sym typeface="Ubuntu Light"/>
              </a:rPr>
              <a:t>Para acompanhar e gerenciar o negócio em qualquer lugar</a:t>
            </a:r>
            <a:endParaRPr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>
            <p:ph type="title"/>
          </p:nvPr>
        </p:nvSpPr>
        <p:spPr>
          <a:xfrm>
            <a:off x="954225" y="717260"/>
            <a:ext cx="1587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Use Case</a:t>
            </a:r>
            <a:endParaRPr b="1" sz="2400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1078425" y="1319475"/>
            <a:ext cx="678000" cy="774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2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13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34" name="Google Shape;4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628" y="2638950"/>
            <a:ext cx="2612445" cy="25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2"/>
          <p:cNvSpPr txBox="1"/>
          <p:nvPr/>
        </p:nvSpPr>
        <p:spPr>
          <a:xfrm>
            <a:off x="954225" y="1709475"/>
            <a:ext cx="30000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Papa Peppe Pizza</a:t>
            </a:r>
            <a:endParaRPr/>
          </a:p>
        </p:txBody>
      </p:sp>
      <p:sp>
        <p:nvSpPr>
          <p:cNvPr id="436" name="Google Shape;436;p52"/>
          <p:cNvSpPr txBox="1"/>
          <p:nvPr/>
        </p:nvSpPr>
        <p:spPr>
          <a:xfrm>
            <a:off x="954225" y="2094414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Delivery de Pizzas</a:t>
            </a:r>
            <a:endParaRPr/>
          </a:p>
        </p:txBody>
      </p:sp>
      <p:sp>
        <p:nvSpPr>
          <p:cNvPr id="437" name="Google Shape;437;p52"/>
          <p:cNvSpPr txBox="1"/>
          <p:nvPr/>
        </p:nvSpPr>
        <p:spPr>
          <a:xfrm>
            <a:off x="954225" y="2460104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Objetivos:</a:t>
            </a:r>
            <a:endParaRPr/>
          </a:p>
        </p:txBody>
      </p:sp>
      <p:sp>
        <p:nvSpPr>
          <p:cNvPr id="438" name="Google Shape;438;p52"/>
          <p:cNvSpPr txBox="1"/>
          <p:nvPr/>
        </p:nvSpPr>
        <p:spPr>
          <a:xfrm>
            <a:off x="1182825" y="283974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1.</a:t>
            </a: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 </a:t>
            </a: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Ter ampla visão do business</a:t>
            </a:r>
            <a:endParaRPr/>
          </a:p>
        </p:txBody>
      </p:sp>
      <p:sp>
        <p:nvSpPr>
          <p:cNvPr id="439" name="Google Shape;439;p52"/>
          <p:cNvSpPr txBox="1"/>
          <p:nvPr/>
        </p:nvSpPr>
        <p:spPr>
          <a:xfrm>
            <a:off x="1182825" y="3107122"/>
            <a:ext cx="37635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2.</a:t>
            </a: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 </a:t>
            </a: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Facilidade de apurar/conferir resultados</a:t>
            </a:r>
            <a:endParaRPr/>
          </a:p>
        </p:txBody>
      </p:sp>
      <p:sp>
        <p:nvSpPr>
          <p:cNvPr id="440" name="Google Shape;440;p52"/>
          <p:cNvSpPr txBox="1"/>
          <p:nvPr/>
        </p:nvSpPr>
        <p:spPr>
          <a:xfrm>
            <a:off x="1182825" y="3389059"/>
            <a:ext cx="432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99999"/>
                </a:solidFill>
                <a:latin typeface="Ubuntu"/>
                <a:ea typeface="Ubuntu"/>
                <a:cs typeface="Ubuntu"/>
                <a:sym typeface="Ubuntu"/>
              </a:rPr>
              <a:t>3.</a:t>
            </a: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  </a:t>
            </a:r>
            <a:r>
              <a:rPr lang="en"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rPr>
              <a:t>Ter insights sobre produtos e preferências dos clientes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idx="1" type="subTitle"/>
          </p:nvPr>
        </p:nvSpPr>
        <p:spPr>
          <a:xfrm>
            <a:off x="614775" y="2488575"/>
            <a:ext cx="3754800" cy="21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Ubuntu Medium"/>
                <a:ea typeface="Ubuntu Medium"/>
                <a:cs typeface="Ubuntu Medium"/>
                <a:sym typeface="Ubuntu Medium"/>
              </a:rPr>
              <a:t>Traduzindo:</a:t>
            </a:r>
            <a:endParaRPr sz="1600"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/>
              <a:t>“Graças ao poder do BI, nosso negócio tem se consolidado mais na região e assim tomamos as decisões certas e não ficamos mais correndo atrás do próprio rabo para melhorar”</a:t>
            </a:r>
            <a:endParaRPr sz="1600"/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14</a:t>
            </a:r>
            <a:endParaRPr/>
          </a:p>
        </p:txBody>
      </p:sp>
      <p:cxnSp>
        <p:nvCxnSpPr>
          <p:cNvPr id="447" name="Google Shape;447;p53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8" name="Google Shape;4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223613" y="524575"/>
            <a:ext cx="3056781" cy="3820976"/>
          </a:xfrm>
          <a:prstGeom prst="rect">
            <a:avLst/>
          </a:prstGeom>
          <a:noFill/>
          <a:ln cap="flat" cmpd="sng" w="38100">
            <a:solidFill>
              <a:srgbClr val="7FAB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p53"/>
          <p:cNvSpPr txBox="1"/>
          <p:nvPr>
            <p:ph type="title"/>
          </p:nvPr>
        </p:nvSpPr>
        <p:spPr>
          <a:xfrm>
            <a:off x="1462200" y="1690825"/>
            <a:ext cx="3109800" cy="5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A0A0A0"/>
                </a:solidFill>
              </a:rPr>
              <a:t>- Don Pepperoni, CEO</a:t>
            </a:r>
            <a:endParaRPr b="0" sz="1200">
              <a:solidFill>
                <a:srgbClr val="A0A0A0"/>
              </a:solidFill>
            </a:endParaRPr>
          </a:p>
        </p:txBody>
      </p:sp>
      <p:sp>
        <p:nvSpPr>
          <p:cNvPr id="450" name="Google Shape;450;p53"/>
          <p:cNvSpPr txBox="1"/>
          <p:nvPr>
            <p:ph type="title"/>
          </p:nvPr>
        </p:nvSpPr>
        <p:spPr>
          <a:xfrm>
            <a:off x="497998" y="379050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Au</a:t>
            </a:r>
            <a:endParaRPr b="1" i="1" sz="4000"/>
          </a:p>
        </p:txBody>
      </p:sp>
      <p:sp>
        <p:nvSpPr>
          <p:cNvPr id="451" name="Google Shape;451;p53"/>
          <p:cNvSpPr txBox="1"/>
          <p:nvPr>
            <p:ph type="title"/>
          </p:nvPr>
        </p:nvSpPr>
        <p:spPr>
          <a:xfrm>
            <a:off x="1285598" y="379050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a</a:t>
            </a:r>
            <a:r>
              <a:rPr i="1" lang="en" sz="4000"/>
              <a:t>u</a:t>
            </a:r>
            <a:endParaRPr b="1" i="1" sz="4000"/>
          </a:p>
        </p:txBody>
      </p:sp>
      <p:sp>
        <p:nvSpPr>
          <p:cNvPr id="452" name="Google Shape;452;p53"/>
          <p:cNvSpPr txBox="1"/>
          <p:nvPr>
            <p:ph type="title"/>
          </p:nvPr>
        </p:nvSpPr>
        <p:spPr>
          <a:xfrm>
            <a:off x="2048710" y="379050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a</a:t>
            </a:r>
            <a:r>
              <a:rPr i="1" lang="en" sz="4000"/>
              <a:t>u</a:t>
            </a:r>
            <a:endParaRPr b="1" i="1" sz="4000"/>
          </a:p>
        </p:txBody>
      </p:sp>
      <p:sp>
        <p:nvSpPr>
          <p:cNvPr id="453" name="Google Shape;453;p53"/>
          <p:cNvSpPr txBox="1"/>
          <p:nvPr>
            <p:ph type="title"/>
          </p:nvPr>
        </p:nvSpPr>
        <p:spPr>
          <a:xfrm>
            <a:off x="2695549" y="379050"/>
            <a:ext cx="340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.</a:t>
            </a:r>
            <a:endParaRPr b="1" i="1" sz="4000"/>
          </a:p>
        </p:txBody>
      </p:sp>
      <p:sp>
        <p:nvSpPr>
          <p:cNvPr id="454" name="Google Shape;454;p53"/>
          <p:cNvSpPr txBox="1"/>
          <p:nvPr>
            <p:ph type="title"/>
          </p:nvPr>
        </p:nvSpPr>
        <p:spPr>
          <a:xfrm>
            <a:off x="2875874" y="379050"/>
            <a:ext cx="340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.</a:t>
            </a:r>
            <a:endParaRPr b="1" i="1" sz="4000"/>
          </a:p>
        </p:txBody>
      </p:sp>
      <p:sp>
        <p:nvSpPr>
          <p:cNvPr id="455" name="Google Shape;455;p53"/>
          <p:cNvSpPr txBox="1"/>
          <p:nvPr>
            <p:ph type="title"/>
          </p:nvPr>
        </p:nvSpPr>
        <p:spPr>
          <a:xfrm>
            <a:off x="3063733" y="379050"/>
            <a:ext cx="340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.</a:t>
            </a:r>
            <a:endParaRPr b="1" i="1" sz="4000"/>
          </a:p>
        </p:txBody>
      </p:sp>
      <p:sp>
        <p:nvSpPr>
          <p:cNvPr id="456" name="Google Shape;456;p53"/>
          <p:cNvSpPr txBox="1"/>
          <p:nvPr>
            <p:ph type="title"/>
          </p:nvPr>
        </p:nvSpPr>
        <p:spPr>
          <a:xfrm>
            <a:off x="499622" y="1063707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Au</a:t>
            </a:r>
            <a:endParaRPr b="1" i="1" sz="4000"/>
          </a:p>
        </p:txBody>
      </p:sp>
      <p:sp>
        <p:nvSpPr>
          <p:cNvPr id="457" name="Google Shape;457;p53"/>
          <p:cNvSpPr txBox="1"/>
          <p:nvPr>
            <p:ph type="title"/>
          </p:nvPr>
        </p:nvSpPr>
        <p:spPr>
          <a:xfrm>
            <a:off x="1160537" y="1063700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au</a:t>
            </a:r>
            <a:endParaRPr b="1" i="1" sz="4000"/>
          </a:p>
        </p:txBody>
      </p:sp>
      <p:sp>
        <p:nvSpPr>
          <p:cNvPr id="458" name="Google Shape;458;p53"/>
          <p:cNvSpPr txBox="1"/>
          <p:nvPr>
            <p:ph type="title"/>
          </p:nvPr>
        </p:nvSpPr>
        <p:spPr>
          <a:xfrm>
            <a:off x="1742798" y="1063700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au</a:t>
            </a:r>
            <a:endParaRPr b="1" i="1" sz="4000"/>
          </a:p>
        </p:txBody>
      </p:sp>
      <p:sp>
        <p:nvSpPr>
          <p:cNvPr id="459" name="Google Shape;459;p53"/>
          <p:cNvSpPr txBox="1"/>
          <p:nvPr>
            <p:ph type="title"/>
          </p:nvPr>
        </p:nvSpPr>
        <p:spPr>
          <a:xfrm>
            <a:off x="2331457" y="1063700"/>
            <a:ext cx="964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000"/>
              <a:t>!</a:t>
            </a:r>
            <a:endParaRPr b="1" i="1"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Instalação Qlik Sense Desktop</a:t>
            </a:r>
            <a:endParaRPr sz="2400"/>
          </a:p>
        </p:txBody>
      </p:sp>
      <p:sp>
        <p:nvSpPr>
          <p:cNvPr id="465" name="Google Shape;465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466" name="Google Shape;466;p54"/>
          <p:cNvSpPr txBox="1"/>
          <p:nvPr/>
        </p:nvSpPr>
        <p:spPr>
          <a:xfrm>
            <a:off x="2189225" y="2194800"/>
            <a:ext cx="57312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Qlik.com</a:t>
            </a:r>
            <a:endParaRPr b="1" sz="18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/>
              </a:rPr>
              <a:t>https://www.qlik.com/us/trial/download-qlik-sense-desktop</a:t>
            </a:r>
            <a:endParaRPr sz="16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67" name="Google Shape;467;p54"/>
          <p:cNvSpPr/>
          <p:nvPr/>
        </p:nvSpPr>
        <p:spPr>
          <a:xfrm>
            <a:off x="1368075" y="2365100"/>
            <a:ext cx="548700" cy="5487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5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850" y="2484875"/>
            <a:ext cx="309149" cy="30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Fim da 1ª Sessão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474" name="Google Shape;474;p55"/>
          <p:cNvSpPr txBox="1"/>
          <p:nvPr>
            <p:ph idx="12" type="sldNum"/>
          </p:nvPr>
        </p:nvSpPr>
        <p:spPr>
          <a:xfrm>
            <a:off x="8548658" y="428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16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5" name="Google Shape;475;p55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Próxima sessão:	</a:t>
            </a:r>
            <a:r>
              <a:rPr b="1" lang="en">
                <a:solidFill>
                  <a:srgbClr val="535353"/>
                </a:solidFill>
                <a:latin typeface="Ubuntu"/>
                <a:ea typeface="Ubuntu"/>
                <a:cs typeface="Ubuntu"/>
                <a:sym typeface="Ubuntu"/>
              </a:rPr>
              <a:t>02/12 (Quarta-feira)</a:t>
            </a:r>
            <a:endParaRPr b="1">
              <a:solidFill>
                <a:srgbClr val="53535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3535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Próximos assuntos: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Fontes e carregamento de dados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Modelagem de Dados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Boas práticas de arquitetura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476" name="Google Shape;476;p55"/>
          <p:cNvSpPr txBox="1"/>
          <p:nvPr>
            <p:ph idx="2" type="subTitle"/>
          </p:nvPr>
        </p:nvSpPr>
        <p:spPr>
          <a:xfrm>
            <a:off x="5231700" y="3024639"/>
            <a:ext cx="3606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35353"/>
                </a:solidFill>
              </a:rPr>
              <a:t>linkedin.com/in/rafael-ribeiro</a:t>
            </a:r>
            <a:endParaRPr sz="2000">
              <a:solidFill>
                <a:srgbClr val="535353"/>
              </a:solidFill>
            </a:endParaRPr>
          </a:p>
        </p:txBody>
      </p:sp>
      <p:sp>
        <p:nvSpPr>
          <p:cNvPr id="477" name="Google Shape;477;p55"/>
          <p:cNvSpPr txBox="1"/>
          <p:nvPr>
            <p:ph idx="2" type="subTitle"/>
          </p:nvPr>
        </p:nvSpPr>
        <p:spPr>
          <a:xfrm>
            <a:off x="5826450" y="2191225"/>
            <a:ext cx="2417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D3D3D"/>
                </a:solidFill>
                <a:latin typeface="Ubuntu Medium"/>
                <a:ea typeface="Ubuntu Medium"/>
                <a:cs typeface="Ubuntu Medium"/>
                <a:sym typeface="Ubuntu Medium"/>
              </a:rPr>
              <a:t>Rafael Ribeiro</a:t>
            </a:r>
            <a:endParaRPr sz="2200">
              <a:solidFill>
                <a:srgbClr val="3D3D3D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78" name="Google Shape;478;p55"/>
          <p:cNvSpPr txBox="1"/>
          <p:nvPr>
            <p:ph type="title"/>
          </p:nvPr>
        </p:nvSpPr>
        <p:spPr>
          <a:xfrm>
            <a:off x="5079304" y="599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Entrem em contato:</a:t>
            </a:r>
            <a:endParaRPr b="1"/>
          </a:p>
        </p:txBody>
      </p:sp>
      <p:pic>
        <p:nvPicPr>
          <p:cNvPr id="479" name="Google Shape;479;p5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930023" y="3798845"/>
            <a:ext cx="301675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930026" y="3113061"/>
            <a:ext cx="301676" cy="3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>
            <p:ph idx="2" type="subTitle"/>
          </p:nvPr>
        </p:nvSpPr>
        <p:spPr>
          <a:xfrm>
            <a:off x="5231700" y="3687740"/>
            <a:ext cx="3606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35353"/>
                </a:solidFill>
              </a:rPr>
              <a:t>+55 (21) 98880 2684</a:t>
            </a:r>
            <a:endParaRPr sz="2000">
              <a:solidFill>
                <a:srgbClr val="535353"/>
              </a:solidFill>
            </a:endParaRPr>
          </a:p>
        </p:txBody>
      </p:sp>
      <p:pic>
        <p:nvPicPr>
          <p:cNvPr id="482" name="Google Shape;482;p55"/>
          <p:cNvPicPr preferRelativeResize="0"/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6416800" y="1361250"/>
            <a:ext cx="809400" cy="80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88" name="Google Shape;488;p56"/>
          <p:cNvSpPr/>
          <p:nvPr/>
        </p:nvSpPr>
        <p:spPr>
          <a:xfrm>
            <a:off x="0" y="0"/>
            <a:ext cx="4537200" cy="51435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6"/>
          <p:cNvSpPr txBox="1"/>
          <p:nvPr>
            <p:ph type="title"/>
          </p:nvPr>
        </p:nvSpPr>
        <p:spPr>
          <a:xfrm>
            <a:off x="664354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</a:t>
            </a:r>
            <a:r>
              <a:rPr lang="en"/>
              <a:t>ª Sessão: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Modelling</a:t>
            </a:r>
            <a:endParaRPr/>
          </a:p>
        </p:txBody>
      </p:sp>
      <p:sp>
        <p:nvSpPr>
          <p:cNvPr id="490" name="Google Shape;490;p56"/>
          <p:cNvSpPr/>
          <p:nvPr/>
        </p:nvSpPr>
        <p:spPr>
          <a:xfrm>
            <a:off x="4606800" y="0"/>
            <a:ext cx="453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6"/>
          <p:cNvSpPr/>
          <p:nvPr/>
        </p:nvSpPr>
        <p:spPr>
          <a:xfrm>
            <a:off x="760745" y="1563545"/>
            <a:ext cx="670200" cy="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6"/>
          <p:cNvSpPr txBox="1"/>
          <p:nvPr>
            <p:ph idx="1" type="subTitle"/>
          </p:nvPr>
        </p:nvSpPr>
        <p:spPr>
          <a:xfrm>
            <a:off x="494205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Tópicos de hoje</a:t>
            </a:r>
            <a:r>
              <a:rPr lang="en">
                <a:solidFill>
                  <a:srgbClr val="A0A0A0"/>
                </a:solidFill>
              </a:rPr>
              <a:t>: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Fontes e carregamento de dados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Modelagem de Dados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Boas práticas de arquitetura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493" name="Google Shape;493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Data Modelling Types</a:t>
            </a:r>
            <a:endParaRPr b="1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Google Shape;499;p57"/>
          <p:cNvSpPr/>
          <p:nvPr/>
        </p:nvSpPr>
        <p:spPr>
          <a:xfrm>
            <a:off x="2460500" y="742440"/>
            <a:ext cx="678000" cy="774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7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18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01" name="Google Shape;501;p57"/>
          <p:cNvGrpSpPr/>
          <p:nvPr/>
        </p:nvGrpSpPr>
        <p:grpSpPr>
          <a:xfrm>
            <a:off x="1062325" y="1615487"/>
            <a:ext cx="421968" cy="421848"/>
            <a:chOff x="3336525" y="3572837"/>
            <a:chExt cx="421968" cy="421848"/>
          </a:xfrm>
        </p:grpSpPr>
        <p:grpSp>
          <p:nvGrpSpPr>
            <p:cNvPr id="502" name="Google Shape;502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03" name="Google Shape;503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04" name="Google Shape;504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05" name="Google Shape;505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06" name="Google Shape;506;p57"/>
          <p:cNvGrpSpPr/>
          <p:nvPr/>
        </p:nvGrpSpPr>
        <p:grpSpPr>
          <a:xfrm>
            <a:off x="1702565" y="2037337"/>
            <a:ext cx="421968" cy="421848"/>
            <a:chOff x="3977940" y="3572837"/>
            <a:chExt cx="421968" cy="421848"/>
          </a:xfrm>
        </p:grpSpPr>
        <p:grpSp>
          <p:nvGrpSpPr>
            <p:cNvPr id="507" name="Google Shape;507;p57"/>
            <p:cNvGrpSpPr/>
            <p:nvPr/>
          </p:nvGrpSpPr>
          <p:grpSpPr>
            <a:xfrm>
              <a:off x="3978060" y="3572837"/>
              <a:ext cx="421848" cy="421848"/>
              <a:chOff x="2952600" y="3259725"/>
              <a:chExt cx="540900" cy="540900"/>
            </a:xfrm>
          </p:grpSpPr>
          <p:sp>
            <p:nvSpPr>
              <p:cNvPr id="508" name="Google Shape;508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7FAB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09" name="Google Shape;509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10" name="Google Shape;510;p57"/>
            <p:cNvSpPr txBox="1"/>
            <p:nvPr/>
          </p:nvSpPr>
          <p:spPr>
            <a:xfrm>
              <a:off x="3977940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Fact</a:t>
              </a:r>
              <a:endParaRPr sz="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11" name="Google Shape;511;p57"/>
          <p:cNvGrpSpPr/>
          <p:nvPr/>
        </p:nvGrpSpPr>
        <p:grpSpPr>
          <a:xfrm>
            <a:off x="609860" y="2393012"/>
            <a:ext cx="533100" cy="421848"/>
            <a:chOff x="4578685" y="3572837"/>
            <a:chExt cx="533100" cy="421848"/>
          </a:xfrm>
        </p:grpSpPr>
        <p:grpSp>
          <p:nvGrpSpPr>
            <p:cNvPr id="512" name="Google Shape;512;p57"/>
            <p:cNvGrpSpPr/>
            <p:nvPr/>
          </p:nvGrpSpPr>
          <p:grpSpPr>
            <a:xfrm>
              <a:off x="4634467" y="3572837"/>
              <a:ext cx="421848" cy="421848"/>
              <a:chOff x="2952600" y="3259725"/>
              <a:chExt cx="540900" cy="540900"/>
            </a:xfrm>
          </p:grpSpPr>
          <p:sp>
            <p:nvSpPr>
              <p:cNvPr id="513" name="Google Shape;513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B7C8E9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14" name="Google Shape;514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15" name="Google Shape;515;p57"/>
            <p:cNvSpPr txBox="1"/>
            <p:nvPr/>
          </p:nvSpPr>
          <p:spPr>
            <a:xfrm>
              <a:off x="4578685" y="3681062"/>
              <a:ext cx="53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Island</a:t>
              </a:r>
              <a:endParaRPr sz="8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516" name="Google Shape;516;p57"/>
          <p:cNvSpPr/>
          <p:nvPr/>
        </p:nvSpPr>
        <p:spPr>
          <a:xfrm>
            <a:off x="920750" y="1096700"/>
            <a:ext cx="318900" cy="318900"/>
          </a:xfrm>
          <a:prstGeom prst="ellipse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57"/>
          <p:cNvGrpSpPr/>
          <p:nvPr/>
        </p:nvGrpSpPr>
        <p:grpSpPr>
          <a:xfrm>
            <a:off x="3615257" y="1094558"/>
            <a:ext cx="323388" cy="323388"/>
            <a:chOff x="4572000" y="1600375"/>
            <a:chExt cx="445500" cy="445500"/>
          </a:xfrm>
        </p:grpSpPr>
        <p:sp>
          <p:nvSpPr>
            <p:cNvPr id="518" name="Google Shape;518;p57"/>
            <p:cNvSpPr/>
            <p:nvPr/>
          </p:nvSpPr>
          <p:spPr>
            <a:xfrm>
              <a:off x="4572000" y="1600375"/>
              <a:ext cx="445500" cy="445500"/>
            </a:xfrm>
            <a:prstGeom prst="ellipse">
              <a:avLst/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9" name="Google Shape;519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34118" y="1662493"/>
              <a:ext cx="321313" cy="3213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0" name="Google Shape;5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94" y="1126044"/>
            <a:ext cx="260400" cy="260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21" name="Google Shape;521;p57"/>
          <p:cNvGrpSpPr/>
          <p:nvPr/>
        </p:nvGrpSpPr>
        <p:grpSpPr>
          <a:xfrm>
            <a:off x="6709158" y="1091151"/>
            <a:ext cx="330000" cy="330000"/>
            <a:chOff x="2513838" y="1485951"/>
            <a:chExt cx="330000" cy="330000"/>
          </a:xfrm>
        </p:grpSpPr>
        <p:sp>
          <p:nvSpPr>
            <p:cNvPr id="522" name="Google Shape;522;p57"/>
            <p:cNvSpPr/>
            <p:nvPr/>
          </p:nvSpPr>
          <p:spPr>
            <a:xfrm>
              <a:off x="2513838" y="1485951"/>
              <a:ext cx="330000" cy="330000"/>
            </a:xfrm>
            <a:prstGeom prst="ellipse">
              <a:avLst/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3" name="Google Shape;523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1696" y="1532028"/>
              <a:ext cx="194256" cy="237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4" name="Google Shape;524;p57"/>
          <p:cNvSpPr txBox="1"/>
          <p:nvPr>
            <p:ph type="title"/>
          </p:nvPr>
        </p:nvSpPr>
        <p:spPr>
          <a:xfrm>
            <a:off x="0" y="3396475"/>
            <a:ext cx="2038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Tempo de resposta</a:t>
            </a:r>
            <a:endParaRPr sz="1000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525" name="Google Shape;525;p57"/>
          <p:cNvGrpSpPr/>
          <p:nvPr/>
        </p:nvGrpSpPr>
        <p:grpSpPr>
          <a:xfrm>
            <a:off x="2460500" y="1615487"/>
            <a:ext cx="421968" cy="421848"/>
            <a:chOff x="3336525" y="3572837"/>
            <a:chExt cx="421968" cy="421848"/>
          </a:xfrm>
        </p:grpSpPr>
        <p:grpSp>
          <p:nvGrpSpPr>
            <p:cNvPr id="526" name="Google Shape;526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27" name="Google Shape;527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28" name="Google Shape;528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29" name="Google Shape;529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30" name="Google Shape;530;p57"/>
          <p:cNvGrpSpPr/>
          <p:nvPr/>
        </p:nvGrpSpPr>
        <p:grpSpPr>
          <a:xfrm>
            <a:off x="1394690" y="2736562"/>
            <a:ext cx="421968" cy="421848"/>
            <a:chOff x="3977940" y="3572837"/>
            <a:chExt cx="421968" cy="421848"/>
          </a:xfrm>
        </p:grpSpPr>
        <p:grpSp>
          <p:nvGrpSpPr>
            <p:cNvPr id="531" name="Google Shape;531;p57"/>
            <p:cNvGrpSpPr/>
            <p:nvPr/>
          </p:nvGrpSpPr>
          <p:grpSpPr>
            <a:xfrm>
              <a:off x="3978060" y="3572837"/>
              <a:ext cx="421848" cy="421848"/>
              <a:chOff x="2952600" y="3259725"/>
              <a:chExt cx="540900" cy="540900"/>
            </a:xfrm>
          </p:grpSpPr>
          <p:sp>
            <p:nvSpPr>
              <p:cNvPr id="532" name="Google Shape;532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7FAB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33" name="Google Shape;533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34" name="Google Shape;534;p57"/>
            <p:cNvSpPr txBox="1"/>
            <p:nvPr/>
          </p:nvSpPr>
          <p:spPr>
            <a:xfrm>
              <a:off x="3977940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Fact</a:t>
              </a:r>
              <a:endParaRPr sz="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35" name="Google Shape;535;p57"/>
          <p:cNvGrpSpPr/>
          <p:nvPr/>
        </p:nvGrpSpPr>
        <p:grpSpPr>
          <a:xfrm>
            <a:off x="2546500" y="2277162"/>
            <a:ext cx="421968" cy="421848"/>
            <a:chOff x="3336525" y="3572837"/>
            <a:chExt cx="421968" cy="421848"/>
          </a:xfrm>
        </p:grpSpPr>
        <p:grpSp>
          <p:nvGrpSpPr>
            <p:cNvPr id="536" name="Google Shape;536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37" name="Google Shape;537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38" name="Google Shape;538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39" name="Google Shape;539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40" name="Google Shape;540;p57"/>
          <p:cNvGrpSpPr/>
          <p:nvPr/>
        </p:nvGrpSpPr>
        <p:grpSpPr>
          <a:xfrm>
            <a:off x="268750" y="1772237"/>
            <a:ext cx="421968" cy="421848"/>
            <a:chOff x="3336525" y="3572837"/>
            <a:chExt cx="421968" cy="421848"/>
          </a:xfrm>
        </p:grpSpPr>
        <p:grpSp>
          <p:nvGrpSpPr>
            <p:cNvPr id="541" name="Google Shape;541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42" name="Google Shape;542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43" name="Google Shape;543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44" name="Google Shape;544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45" name="Google Shape;545;p57"/>
          <p:cNvGrpSpPr/>
          <p:nvPr/>
        </p:nvGrpSpPr>
        <p:grpSpPr>
          <a:xfrm>
            <a:off x="2341175" y="2869900"/>
            <a:ext cx="421968" cy="421848"/>
            <a:chOff x="3336525" y="3572837"/>
            <a:chExt cx="421968" cy="421848"/>
          </a:xfrm>
        </p:grpSpPr>
        <p:grpSp>
          <p:nvGrpSpPr>
            <p:cNvPr id="546" name="Google Shape;546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47" name="Google Shape;547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48" name="Google Shape;548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49" name="Google Shape;549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cxnSp>
        <p:nvCxnSpPr>
          <p:cNvPr id="550" name="Google Shape;550;p57"/>
          <p:cNvCxnSpPr>
            <a:stCxn id="544" idx="3"/>
            <a:endCxn id="505" idx="1"/>
          </p:cNvCxnSpPr>
          <p:nvPr/>
        </p:nvCxnSpPr>
        <p:spPr>
          <a:xfrm flipH="1" rot="10800000">
            <a:off x="690550" y="1826612"/>
            <a:ext cx="371700" cy="156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7"/>
          <p:cNvCxnSpPr>
            <a:stCxn id="505" idx="3"/>
            <a:endCxn id="509" idx="0"/>
          </p:cNvCxnSpPr>
          <p:nvPr/>
        </p:nvCxnSpPr>
        <p:spPr>
          <a:xfrm>
            <a:off x="1484125" y="1826462"/>
            <a:ext cx="43140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57"/>
          <p:cNvCxnSpPr>
            <a:stCxn id="509" idx="0"/>
            <a:endCxn id="529" idx="1"/>
          </p:cNvCxnSpPr>
          <p:nvPr/>
        </p:nvCxnSpPr>
        <p:spPr>
          <a:xfrm flipH="1" rot="10800000">
            <a:off x="1915480" y="1826362"/>
            <a:ext cx="545100" cy="22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57"/>
          <p:cNvCxnSpPr>
            <a:stCxn id="527" idx="2"/>
            <a:endCxn id="538" idx="0"/>
          </p:cNvCxnSpPr>
          <p:nvPr/>
        </p:nvCxnSpPr>
        <p:spPr>
          <a:xfrm>
            <a:off x="2671544" y="2037335"/>
            <a:ext cx="87900" cy="25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57"/>
          <p:cNvCxnSpPr>
            <a:stCxn id="508" idx="2"/>
            <a:endCxn id="533" idx="0"/>
          </p:cNvCxnSpPr>
          <p:nvPr/>
        </p:nvCxnSpPr>
        <p:spPr>
          <a:xfrm flipH="1">
            <a:off x="1607609" y="2459185"/>
            <a:ext cx="306000" cy="289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57"/>
          <p:cNvCxnSpPr>
            <a:stCxn id="534" idx="3"/>
            <a:endCxn id="549" idx="1"/>
          </p:cNvCxnSpPr>
          <p:nvPr/>
        </p:nvCxnSpPr>
        <p:spPr>
          <a:xfrm>
            <a:off x="1816490" y="2947537"/>
            <a:ext cx="524700" cy="13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6" name="Google Shape;556;p57"/>
          <p:cNvGrpSpPr/>
          <p:nvPr/>
        </p:nvGrpSpPr>
        <p:grpSpPr>
          <a:xfrm>
            <a:off x="4461840" y="2246137"/>
            <a:ext cx="421968" cy="421848"/>
            <a:chOff x="3977940" y="3572837"/>
            <a:chExt cx="421968" cy="421848"/>
          </a:xfrm>
        </p:grpSpPr>
        <p:grpSp>
          <p:nvGrpSpPr>
            <p:cNvPr id="557" name="Google Shape;557;p57"/>
            <p:cNvGrpSpPr/>
            <p:nvPr/>
          </p:nvGrpSpPr>
          <p:grpSpPr>
            <a:xfrm>
              <a:off x="3978060" y="3572837"/>
              <a:ext cx="421848" cy="421848"/>
              <a:chOff x="2952600" y="3259725"/>
              <a:chExt cx="540900" cy="540900"/>
            </a:xfrm>
          </p:grpSpPr>
          <p:sp>
            <p:nvSpPr>
              <p:cNvPr id="558" name="Google Shape;558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7FAB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59" name="Google Shape;559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60" name="Google Shape;560;p57"/>
            <p:cNvSpPr txBox="1"/>
            <p:nvPr/>
          </p:nvSpPr>
          <p:spPr>
            <a:xfrm>
              <a:off x="3977940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Fact</a:t>
              </a:r>
              <a:endParaRPr sz="8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61" name="Google Shape;561;p57"/>
          <p:cNvGrpSpPr/>
          <p:nvPr/>
        </p:nvGrpSpPr>
        <p:grpSpPr>
          <a:xfrm>
            <a:off x="4461838" y="1467162"/>
            <a:ext cx="421968" cy="421848"/>
            <a:chOff x="3336525" y="3572837"/>
            <a:chExt cx="421968" cy="421848"/>
          </a:xfrm>
        </p:grpSpPr>
        <p:grpSp>
          <p:nvGrpSpPr>
            <p:cNvPr id="562" name="Google Shape;562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63" name="Google Shape;563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64" name="Google Shape;564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65" name="Google Shape;565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66" name="Google Shape;566;p57"/>
          <p:cNvGrpSpPr/>
          <p:nvPr/>
        </p:nvGrpSpPr>
        <p:grpSpPr>
          <a:xfrm>
            <a:off x="3736375" y="1826312"/>
            <a:ext cx="421968" cy="421848"/>
            <a:chOff x="3336525" y="3572837"/>
            <a:chExt cx="421968" cy="421848"/>
          </a:xfrm>
        </p:grpSpPr>
        <p:grpSp>
          <p:nvGrpSpPr>
            <p:cNvPr id="567" name="Google Shape;567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68" name="Google Shape;568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69" name="Google Shape;569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70" name="Google Shape;570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71" name="Google Shape;571;p57"/>
          <p:cNvGrpSpPr/>
          <p:nvPr/>
        </p:nvGrpSpPr>
        <p:grpSpPr>
          <a:xfrm>
            <a:off x="3836625" y="2776962"/>
            <a:ext cx="421968" cy="421848"/>
            <a:chOff x="3336525" y="3572837"/>
            <a:chExt cx="421968" cy="421848"/>
          </a:xfrm>
        </p:grpSpPr>
        <p:grpSp>
          <p:nvGrpSpPr>
            <p:cNvPr id="572" name="Google Shape;572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73" name="Google Shape;573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74" name="Google Shape;574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75" name="Google Shape;575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76" name="Google Shape;576;p57"/>
          <p:cNvGrpSpPr/>
          <p:nvPr/>
        </p:nvGrpSpPr>
        <p:grpSpPr>
          <a:xfrm>
            <a:off x="5175125" y="2776962"/>
            <a:ext cx="421968" cy="421848"/>
            <a:chOff x="3336525" y="3572837"/>
            <a:chExt cx="421968" cy="421848"/>
          </a:xfrm>
        </p:grpSpPr>
        <p:grpSp>
          <p:nvGrpSpPr>
            <p:cNvPr id="577" name="Google Shape;577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78" name="Google Shape;578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79" name="Google Shape;579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80" name="Google Shape;580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81" name="Google Shape;581;p57"/>
          <p:cNvGrpSpPr/>
          <p:nvPr/>
        </p:nvGrpSpPr>
        <p:grpSpPr>
          <a:xfrm>
            <a:off x="5187310" y="1889012"/>
            <a:ext cx="533100" cy="421848"/>
            <a:chOff x="4578685" y="3572837"/>
            <a:chExt cx="533100" cy="421848"/>
          </a:xfrm>
        </p:grpSpPr>
        <p:grpSp>
          <p:nvGrpSpPr>
            <p:cNvPr id="582" name="Google Shape;582;p57"/>
            <p:cNvGrpSpPr/>
            <p:nvPr/>
          </p:nvGrpSpPr>
          <p:grpSpPr>
            <a:xfrm>
              <a:off x="4634467" y="3572837"/>
              <a:ext cx="421848" cy="421848"/>
              <a:chOff x="2952600" y="3259725"/>
              <a:chExt cx="540900" cy="540900"/>
            </a:xfrm>
          </p:grpSpPr>
          <p:sp>
            <p:nvSpPr>
              <p:cNvPr id="583" name="Google Shape;583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B7C8E9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84" name="Google Shape;584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85" name="Google Shape;585;p57"/>
            <p:cNvSpPr txBox="1"/>
            <p:nvPr/>
          </p:nvSpPr>
          <p:spPr>
            <a:xfrm>
              <a:off x="4578685" y="3681062"/>
              <a:ext cx="5331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666666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Island</a:t>
              </a:r>
              <a:endParaRPr sz="800">
                <a:solidFill>
                  <a:srgbClr val="666666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cxnSp>
        <p:nvCxnSpPr>
          <p:cNvPr id="586" name="Google Shape;586;p57"/>
          <p:cNvCxnSpPr>
            <a:stCxn id="563" idx="2"/>
            <a:endCxn id="559" idx="0"/>
          </p:cNvCxnSpPr>
          <p:nvPr/>
        </p:nvCxnSpPr>
        <p:spPr>
          <a:xfrm>
            <a:off x="4672881" y="1889010"/>
            <a:ext cx="1800" cy="3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57"/>
          <p:cNvCxnSpPr>
            <a:stCxn id="570" idx="3"/>
            <a:endCxn id="560" idx="1"/>
          </p:cNvCxnSpPr>
          <p:nvPr/>
        </p:nvCxnSpPr>
        <p:spPr>
          <a:xfrm>
            <a:off x="4158175" y="2037287"/>
            <a:ext cx="303600" cy="419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57"/>
          <p:cNvCxnSpPr>
            <a:stCxn id="575" idx="3"/>
            <a:endCxn id="558" idx="2"/>
          </p:cNvCxnSpPr>
          <p:nvPr/>
        </p:nvCxnSpPr>
        <p:spPr>
          <a:xfrm flipH="1" rot="10800000">
            <a:off x="4258425" y="2667837"/>
            <a:ext cx="414600" cy="32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7"/>
          <p:cNvCxnSpPr>
            <a:stCxn id="580" idx="1"/>
            <a:endCxn id="558" idx="2"/>
          </p:cNvCxnSpPr>
          <p:nvPr/>
        </p:nvCxnSpPr>
        <p:spPr>
          <a:xfrm rot="10800000">
            <a:off x="4672925" y="2667837"/>
            <a:ext cx="502200" cy="32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0" name="Google Shape;590;p57"/>
          <p:cNvGrpSpPr/>
          <p:nvPr/>
        </p:nvGrpSpPr>
        <p:grpSpPr>
          <a:xfrm>
            <a:off x="8017300" y="2133641"/>
            <a:ext cx="421968" cy="421848"/>
            <a:chOff x="3336525" y="3572837"/>
            <a:chExt cx="421968" cy="421848"/>
          </a:xfrm>
        </p:grpSpPr>
        <p:grpSp>
          <p:nvGrpSpPr>
            <p:cNvPr id="591" name="Google Shape;591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592" name="Google Shape;592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93" name="Google Shape;593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594" name="Google Shape;594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grpSp>
        <p:nvGrpSpPr>
          <p:cNvPr id="595" name="Google Shape;595;p57"/>
          <p:cNvGrpSpPr/>
          <p:nvPr/>
        </p:nvGrpSpPr>
        <p:grpSpPr>
          <a:xfrm>
            <a:off x="6986536" y="2104880"/>
            <a:ext cx="979814" cy="979404"/>
            <a:chOff x="6935111" y="3619876"/>
            <a:chExt cx="979814" cy="979404"/>
          </a:xfrm>
        </p:grpSpPr>
        <p:grpSp>
          <p:nvGrpSpPr>
            <p:cNvPr id="596" name="Google Shape;596;p57"/>
            <p:cNvGrpSpPr/>
            <p:nvPr/>
          </p:nvGrpSpPr>
          <p:grpSpPr>
            <a:xfrm>
              <a:off x="6935111" y="3619876"/>
              <a:ext cx="979682" cy="979404"/>
              <a:chOff x="3977940" y="3572837"/>
              <a:chExt cx="421968" cy="421848"/>
            </a:xfrm>
          </p:grpSpPr>
          <p:sp>
            <p:nvSpPr>
              <p:cNvPr id="597" name="Google Shape;597;p57"/>
              <p:cNvSpPr/>
              <p:nvPr/>
            </p:nvSpPr>
            <p:spPr>
              <a:xfrm>
                <a:off x="3978060" y="3572837"/>
                <a:ext cx="421848" cy="421848"/>
              </a:xfrm>
              <a:prstGeom prst="roundRect">
                <a:avLst>
                  <a:gd fmla="val 16667" name="adj"/>
                </a:avLst>
              </a:prstGeom>
              <a:solidFill>
                <a:srgbClr val="7FAB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598" name="Google Shape;598;p57"/>
              <p:cNvSpPr txBox="1"/>
              <p:nvPr/>
            </p:nvSpPr>
            <p:spPr>
              <a:xfrm>
                <a:off x="3977940" y="3681062"/>
                <a:ext cx="421800" cy="20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>
                    <a:solidFill>
                      <a:srgbClr val="FFFFFF"/>
                    </a:solidFill>
                    <a:latin typeface="Ubuntu Medium"/>
                    <a:ea typeface="Ubuntu Medium"/>
                    <a:cs typeface="Ubuntu Medium"/>
                    <a:sym typeface="Ubuntu Medium"/>
                  </a:rPr>
                  <a:t>Fact</a:t>
                </a:r>
                <a:endParaRPr sz="1600">
                  <a:solidFill>
                    <a:srgbClr val="FFFFFF"/>
                  </a:solidFill>
                  <a:latin typeface="Ubuntu Medium"/>
                  <a:ea typeface="Ubuntu Medium"/>
                  <a:cs typeface="Ubuntu Medium"/>
                  <a:sym typeface="Ubuntu Medium"/>
                </a:endParaRPr>
              </a:p>
            </p:txBody>
          </p:sp>
        </p:grpSp>
        <p:sp>
          <p:nvSpPr>
            <p:cNvPr id="599" name="Google Shape;599;p57"/>
            <p:cNvSpPr/>
            <p:nvPr/>
          </p:nvSpPr>
          <p:spPr>
            <a:xfrm>
              <a:off x="6949375" y="3629725"/>
              <a:ext cx="947700" cy="223200"/>
            </a:xfrm>
            <a:prstGeom prst="roundRect">
              <a:avLst>
                <a:gd fmla="val 50000" name="adj"/>
              </a:avLst>
            </a:pr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6946225" y="3732325"/>
              <a:ext cx="968700" cy="120600"/>
            </a:xfrm>
            <a:prstGeom prst="rect">
              <a:avLst/>
            </a:prstGeom>
            <a:solidFill>
              <a:srgbClr val="53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57"/>
          <p:cNvGrpSpPr/>
          <p:nvPr/>
        </p:nvGrpSpPr>
        <p:grpSpPr>
          <a:xfrm>
            <a:off x="8017300" y="2618191"/>
            <a:ext cx="421968" cy="421848"/>
            <a:chOff x="3336525" y="3572837"/>
            <a:chExt cx="421968" cy="421848"/>
          </a:xfrm>
        </p:grpSpPr>
        <p:grpSp>
          <p:nvGrpSpPr>
            <p:cNvPr id="602" name="Google Shape;602;p57"/>
            <p:cNvGrpSpPr/>
            <p:nvPr/>
          </p:nvGrpSpPr>
          <p:grpSpPr>
            <a:xfrm>
              <a:off x="3336645" y="3572837"/>
              <a:ext cx="421848" cy="421848"/>
              <a:chOff x="2952600" y="3259725"/>
              <a:chExt cx="540900" cy="540900"/>
            </a:xfrm>
          </p:grpSpPr>
          <p:sp>
            <p:nvSpPr>
              <p:cNvPr id="603" name="Google Shape;603;p57"/>
              <p:cNvSpPr/>
              <p:nvPr/>
            </p:nvSpPr>
            <p:spPr>
              <a:xfrm>
                <a:off x="2952600" y="3259725"/>
                <a:ext cx="540900" cy="540900"/>
              </a:xfrm>
              <a:prstGeom prst="roundRect">
                <a:avLst>
                  <a:gd fmla="val 16667" name="adj"/>
                </a:avLst>
              </a:prstGeom>
              <a:solidFill>
                <a:srgbClr val="FFFFFF"/>
              </a:solidFill>
              <a:ln cap="flat" cmpd="sng" w="38100">
                <a:solidFill>
                  <a:srgbClr val="53535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604" name="Google Shape;604;p57"/>
              <p:cNvSpPr/>
              <p:nvPr/>
            </p:nvSpPr>
            <p:spPr>
              <a:xfrm>
                <a:off x="2970600" y="3275400"/>
                <a:ext cx="509700" cy="94200"/>
              </a:xfrm>
              <a:prstGeom prst="rect">
                <a:avLst/>
              </a:prstGeom>
              <a:solidFill>
                <a:srgbClr val="5353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605" name="Google Shape;605;p57"/>
            <p:cNvSpPr txBox="1"/>
            <p:nvPr/>
          </p:nvSpPr>
          <p:spPr>
            <a:xfrm>
              <a:off x="3336525" y="3681062"/>
              <a:ext cx="421800" cy="2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7FABFF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Dim</a:t>
              </a:r>
              <a:endParaRPr sz="8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606" name="Google Shape;606;p57"/>
          <p:cNvSpPr/>
          <p:nvPr/>
        </p:nvSpPr>
        <p:spPr>
          <a:xfrm>
            <a:off x="6829456" y="1636164"/>
            <a:ext cx="1783200" cy="1585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07" name="Google Shape;607;p57"/>
          <p:cNvSpPr/>
          <p:nvPr/>
        </p:nvSpPr>
        <p:spPr>
          <a:xfrm>
            <a:off x="6854925" y="1652106"/>
            <a:ext cx="1725900" cy="361800"/>
          </a:xfrm>
          <a:prstGeom prst="roundRect">
            <a:avLst>
              <a:gd fmla="val 50000" name="adj"/>
            </a:avLst>
          </a:prstGeom>
          <a:solidFill>
            <a:srgbClr val="5353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7"/>
          <p:cNvSpPr/>
          <p:nvPr/>
        </p:nvSpPr>
        <p:spPr>
          <a:xfrm>
            <a:off x="6830000" y="1818179"/>
            <a:ext cx="1783200" cy="195000"/>
          </a:xfrm>
          <a:prstGeom prst="rect">
            <a:avLst/>
          </a:prstGeom>
          <a:solidFill>
            <a:srgbClr val="5353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7"/>
          <p:cNvSpPr/>
          <p:nvPr/>
        </p:nvSpPr>
        <p:spPr>
          <a:xfrm>
            <a:off x="3287675" y="1579675"/>
            <a:ext cx="43500" cy="18168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7"/>
          <p:cNvSpPr/>
          <p:nvPr/>
        </p:nvSpPr>
        <p:spPr>
          <a:xfrm>
            <a:off x="6207188" y="1579675"/>
            <a:ext cx="43500" cy="18168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7"/>
          <p:cNvSpPr txBox="1"/>
          <p:nvPr>
            <p:ph type="title"/>
          </p:nvPr>
        </p:nvSpPr>
        <p:spPr>
          <a:xfrm>
            <a:off x="0" y="3701350"/>
            <a:ext cx="2038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Consumo de RAM</a:t>
            </a:r>
            <a:endParaRPr sz="1000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2" name="Google Shape;612;p57"/>
          <p:cNvSpPr txBox="1"/>
          <p:nvPr>
            <p:ph type="title"/>
          </p:nvPr>
        </p:nvSpPr>
        <p:spPr>
          <a:xfrm>
            <a:off x="0" y="4020250"/>
            <a:ext cx="2038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Tempo de execução do script</a:t>
            </a:r>
            <a:endParaRPr sz="1000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3" name="Google Shape;613;p57"/>
          <p:cNvSpPr txBox="1"/>
          <p:nvPr>
            <p:ph type="title"/>
          </p:nvPr>
        </p:nvSpPr>
        <p:spPr>
          <a:xfrm>
            <a:off x="0" y="4339150"/>
            <a:ext cx="2038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Flexibilidade do modelo</a:t>
            </a:r>
            <a:endParaRPr sz="1000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4" name="Google Shape;614;p57"/>
          <p:cNvSpPr txBox="1"/>
          <p:nvPr>
            <p:ph type="title"/>
          </p:nvPr>
        </p:nvSpPr>
        <p:spPr>
          <a:xfrm>
            <a:off x="0" y="4669250"/>
            <a:ext cx="2038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Complexidade do script</a:t>
            </a:r>
            <a:endParaRPr sz="1000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5" name="Google Shape;615;p57"/>
          <p:cNvSpPr txBox="1"/>
          <p:nvPr>
            <p:ph type="title"/>
          </p:nvPr>
        </p:nvSpPr>
        <p:spPr>
          <a:xfrm>
            <a:off x="1311450" y="1110188"/>
            <a:ext cx="1531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Snowflake</a:t>
            </a:r>
            <a:endParaRPr sz="1000">
              <a:solidFill>
                <a:srgbClr val="7FAB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16" name="Google Shape;616;p57"/>
          <p:cNvSpPr txBox="1"/>
          <p:nvPr>
            <p:ph type="title"/>
          </p:nvPr>
        </p:nvSpPr>
        <p:spPr>
          <a:xfrm>
            <a:off x="4065900" y="1110225"/>
            <a:ext cx="1531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Star Schema</a:t>
            </a:r>
            <a:endParaRPr sz="1000">
              <a:solidFill>
                <a:srgbClr val="7FAB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17" name="Google Shape;617;p57"/>
          <p:cNvSpPr txBox="1"/>
          <p:nvPr>
            <p:ph type="title"/>
          </p:nvPr>
        </p:nvSpPr>
        <p:spPr>
          <a:xfrm>
            <a:off x="7112775" y="1104003"/>
            <a:ext cx="15312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Single Table</a:t>
            </a:r>
            <a:endParaRPr sz="1000">
              <a:solidFill>
                <a:srgbClr val="7FAB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18" name="Google Shape;618;p57"/>
          <p:cNvSpPr txBox="1"/>
          <p:nvPr>
            <p:ph type="title"/>
          </p:nvPr>
        </p:nvSpPr>
        <p:spPr>
          <a:xfrm>
            <a:off x="2038200" y="339647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1C232"/>
                </a:solidFill>
                <a:latin typeface="Ubuntu"/>
                <a:ea typeface="Ubuntu"/>
                <a:cs typeface="Ubuntu"/>
                <a:sym typeface="Ubuntu"/>
              </a:rPr>
              <a:t>Satisfatório</a:t>
            </a:r>
            <a:endParaRPr sz="1000">
              <a:solidFill>
                <a:srgbClr val="F1C23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9" name="Google Shape;619;p57"/>
          <p:cNvSpPr txBox="1"/>
          <p:nvPr>
            <p:ph type="title"/>
          </p:nvPr>
        </p:nvSpPr>
        <p:spPr>
          <a:xfrm>
            <a:off x="2038188" y="370135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Bom</a:t>
            </a:r>
            <a:endParaRPr sz="10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0" name="Google Shape;620;p57"/>
          <p:cNvSpPr txBox="1"/>
          <p:nvPr>
            <p:ph type="title"/>
          </p:nvPr>
        </p:nvSpPr>
        <p:spPr>
          <a:xfrm>
            <a:off x="2033913" y="403112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Bom</a:t>
            </a:r>
            <a:endParaRPr sz="10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1" name="Google Shape;621;p57"/>
          <p:cNvSpPr txBox="1"/>
          <p:nvPr>
            <p:ph type="title"/>
          </p:nvPr>
        </p:nvSpPr>
        <p:spPr>
          <a:xfrm>
            <a:off x="2033925" y="433915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rPr>
              <a:t>Ruim</a:t>
            </a:r>
            <a:endParaRPr sz="1000">
              <a:solidFill>
                <a:srgbClr val="99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2" name="Google Shape;622;p57"/>
          <p:cNvSpPr txBox="1"/>
          <p:nvPr>
            <p:ph type="title"/>
          </p:nvPr>
        </p:nvSpPr>
        <p:spPr>
          <a:xfrm>
            <a:off x="2038188" y="466577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Ubuntu"/>
                <a:ea typeface="Ubuntu"/>
                <a:cs typeface="Ubuntu"/>
                <a:sym typeface="Ubuntu"/>
              </a:rPr>
              <a:t>Ruim</a:t>
            </a:r>
            <a:endParaRPr sz="1000">
              <a:solidFill>
                <a:srgbClr val="99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3" name="Google Shape;623;p57"/>
          <p:cNvSpPr txBox="1"/>
          <p:nvPr>
            <p:ph type="title"/>
          </p:nvPr>
        </p:nvSpPr>
        <p:spPr>
          <a:xfrm>
            <a:off x="4162450" y="339995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Bom</a:t>
            </a:r>
            <a:endParaRPr sz="10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4" name="Google Shape;624;p57"/>
          <p:cNvSpPr txBox="1"/>
          <p:nvPr>
            <p:ph type="title"/>
          </p:nvPr>
        </p:nvSpPr>
        <p:spPr>
          <a:xfrm>
            <a:off x="4162438" y="370482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Bom</a:t>
            </a:r>
            <a:endParaRPr sz="1000"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5" name="Google Shape;625;p57"/>
          <p:cNvSpPr txBox="1"/>
          <p:nvPr>
            <p:ph type="title"/>
          </p:nvPr>
        </p:nvSpPr>
        <p:spPr>
          <a:xfrm>
            <a:off x="4158163" y="403460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Excelente</a:t>
            </a:r>
            <a:endParaRPr sz="1000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6" name="Google Shape;626;p57"/>
          <p:cNvSpPr txBox="1"/>
          <p:nvPr>
            <p:ph type="title"/>
          </p:nvPr>
        </p:nvSpPr>
        <p:spPr>
          <a:xfrm>
            <a:off x="4158175" y="434262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Excelente</a:t>
            </a:r>
            <a:endParaRPr sz="1000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7" name="Google Shape;627;p57"/>
          <p:cNvSpPr txBox="1"/>
          <p:nvPr>
            <p:ph type="title"/>
          </p:nvPr>
        </p:nvSpPr>
        <p:spPr>
          <a:xfrm>
            <a:off x="4162438" y="466925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Excelente</a:t>
            </a:r>
            <a:endParaRPr sz="1000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8" name="Google Shape;628;p57"/>
          <p:cNvSpPr txBox="1"/>
          <p:nvPr>
            <p:ph type="title"/>
          </p:nvPr>
        </p:nvSpPr>
        <p:spPr>
          <a:xfrm>
            <a:off x="7043438" y="339995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Excelente</a:t>
            </a:r>
            <a:endParaRPr sz="1000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9" name="Google Shape;629;p57"/>
          <p:cNvSpPr txBox="1"/>
          <p:nvPr>
            <p:ph type="title"/>
          </p:nvPr>
        </p:nvSpPr>
        <p:spPr>
          <a:xfrm>
            <a:off x="7043425" y="370482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Muito ruim</a:t>
            </a:r>
            <a:endParaRPr sz="10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0" name="Google Shape;630;p57"/>
          <p:cNvSpPr txBox="1"/>
          <p:nvPr>
            <p:ph type="title"/>
          </p:nvPr>
        </p:nvSpPr>
        <p:spPr>
          <a:xfrm>
            <a:off x="7039150" y="403460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Muito ruim</a:t>
            </a:r>
            <a:endParaRPr sz="10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1" name="Google Shape;631;p57"/>
          <p:cNvSpPr txBox="1"/>
          <p:nvPr>
            <p:ph type="title"/>
          </p:nvPr>
        </p:nvSpPr>
        <p:spPr>
          <a:xfrm>
            <a:off x="7039163" y="4342625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Excelente</a:t>
            </a:r>
            <a:endParaRPr sz="1000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p57"/>
          <p:cNvSpPr txBox="1"/>
          <p:nvPr>
            <p:ph type="title"/>
          </p:nvPr>
        </p:nvSpPr>
        <p:spPr>
          <a:xfrm>
            <a:off x="7043425" y="4669250"/>
            <a:ext cx="1249500" cy="3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Excelente</a:t>
            </a:r>
            <a:endParaRPr sz="1000"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8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Fim da 2ª Sessão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638" name="Google Shape;638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19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9" name="Google Shape;639;p58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Próxima sessão:	</a:t>
            </a:r>
            <a:r>
              <a:rPr b="1" lang="en">
                <a:solidFill>
                  <a:srgbClr val="535353"/>
                </a:solidFill>
                <a:latin typeface="Ubuntu"/>
                <a:ea typeface="Ubuntu"/>
                <a:cs typeface="Ubuntu"/>
                <a:sym typeface="Ubuntu"/>
              </a:rPr>
              <a:t>04/12 (Sexta-feira)</a:t>
            </a:r>
            <a:endParaRPr b="1">
              <a:solidFill>
                <a:srgbClr val="53535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3535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Próximos assuntos: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Visualizações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Dashboards (DAR)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Set Analysis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640" name="Google Shape;640;p58"/>
          <p:cNvSpPr txBox="1"/>
          <p:nvPr>
            <p:ph idx="2" type="subTitle"/>
          </p:nvPr>
        </p:nvSpPr>
        <p:spPr>
          <a:xfrm>
            <a:off x="5231700" y="3024639"/>
            <a:ext cx="3606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35353"/>
                </a:solidFill>
              </a:rPr>
              <a:t>linkedin.com/in/rafael-ribeiro</a:t>
            </a:r>
            <a:endParaRPr sz="2000">
              <a:solidFill>
                <a:srgbClr val="535353"/>
              </a:solidFill>
            </a:endParaRPr>
          </a:p>
        </p:txBody>
      </p:sp>
      <p:sp>
        <p:nvSpPr>
          <p:cNvPr id="641" name="Google Shape;641;p58"/>
          <p:cNvSpPr txBox="1"/>
          <p:nvPr>
            <p:ph idx="2" type="subTitle"/>
          </p:nvPr>
        </p:nvSpPr>
        <p:spPr>
          <a:xfrm>
            <a:off x="5826450" y="2191225"/>
            <a:ext cx="24171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D3D3D"/>
                </a:solidFill>
                <a:latin typeface="Ubuntu Medium"/>
                <a:ea typeface="Ubuntu Medium"/>
                <a:cs typeface="Ubuntu Medium"/>
                <a:sym typeface="Ubuntu Medium"/>
              </a:rPr>
              <a:t>Rafael Ribeiro</a:t>
            </a:r>
            <a:endParaRPr sz="2200">
              <a:solidFill>
                <a:srgbClr val="3D3D3D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42" name="Google Shape;642;p58"/>
          <p:cNvSpPr txBox="1"/>
          <p:nvPr>
            <p:ph type="title"/>
          </p:nvPr>
        </p:nvSpPr>
        <p:spPr>
          <a:xfrm>
            <a:off x="5079304" y="599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Entrem em contato:</a:t>
            </a:r>
            <a:endParaRPr b="1"/>
          </a:p>
        </p:txBody>
      </p:sp>
      <p:pic>
        <p:nvPicPr>
          <p:cNvPr id="643" name="Google Shape;643;p5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930023" y="3798845"/>
            <a:ext cx="301675" cy="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8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930026" y="3113061"/>
            <a:ext cx="301676" cy="3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8"/>
          <p:cNvSpPr txBox="1"/>
          <p:nvPr>
            <p:ph idx="2" type="subTitle"/>
          </p:nvPr>
        </p:nvSpPr>
        <p:spPr>
          <a:xfrm>
            <a:off x="5231700" y="3687740"/>
            <a:ext cx="36066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35353"/>
                </a:solidFill>
              </a:rPr>
              <a:t>+55 (21) 98880 2684</a:t>
            </a:r>
            <a:endParaRPr sz="2000">
              <a:solidFill>
                <a:srgbClr val="535353"/>
              </a:solidFill>
            </a:endParaRPr>
          </a:p>
        </p:txBody>
      </p:sp>
      <p:pic>
        <p:nvPicPr>
          <p:cNvPr id="646" name="Google Shape;646;p58"/>
          <p:cNvPicPr preferRelativeResize="0"/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6416800" y="1361250"/>
            <a:ext cx="809400" cy="80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/>
          <p:nvPr/>
        </p:nvSpPr>
        <p:spPr>
          <a:xfrm>
            <a:off x="2135925" y="1500725"/>
            <a:ext cx="795600" cy="1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8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>
            <p:ph type="title"/>
          </p:nvPr>
        </p:nvSpPr>
        <p:spPr>
          <a:xfrm>
            <a:off x="737850" y="8278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Autor</a:t>
            </a:r>
            <a:endParaRPr/>
          </a:p>
        </p:txBody>
      </p:sp>
      <p:sp>
        <p:nvSpPr>
          <p:cNvPr id="241" name="Google Shape;241;p41"/>
          <p:cNvSpPr txBox="1"/>
          <p:nvPr>
            <p:ph idx="1" type="subTitle"/>
          </p:nvPr>
        </p:nvSpPr>
        <p:spPr>
          <a:xfrm>
            <a:off x="737850" y="1653025"/>
            <a:ext cx="3617700" cy="28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Rafael Ribeiro</a:t>
            </a:r>
            <a:r>
              <a:rPr lang="en" sz="1600"/>
              <a:t> trabalha no setor de BI da HostGator como </a:t>
            </a:r>
            <a:r>
              <a:rPr lang="en" sz="16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Engenheiro, Arquiteto e Cientista de Dados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Sua consolidada carreira de </a:t>
            </a:r>
            <a:r>
              <a:rPr lang="en" sz="16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mais de</a:t>
            </a:r>
            <a:r>
              <a:rPr lang="en" sz="1600"/>
              <a:t> </a:t>
            </a:r>
            <a:r>
              <a:rPr lang="en" sz="16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15 anos</a:t>
            </a:r>
            <a:r>
              <a:rPr lang="en" sz="1600"/>
              <a:t> no setor de tecnologia fundamenta seu</a:t>
            </a:r>
            <a:r>
              <a:rPr lang="en" sz="1600"/>
              <a:t> conhecimento em</a:t>
            </a:r>
            <a:r>
              <a:rPr lang="en" sz="16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 </a:t>
            </a:r>
            <a:r>
              <a:rPr lang="en" sz="1600"/>
              <a:t>diferentes negócios</a:t>
            </a:r>
            <a:r>
              <a:rPr lang="en" sz="1600"/>
              <a:t> e sua visão de </a:t>
            </a:r>
            <a:r>
              <a:rPr lang="en" sz="1600">
                <a:solidFill>
                  <a:srgbClr val="7FABFF"/>
                </a:solidFill>
                <a:latin typeface="Ubuntu Medium"/>
                <a:ea typeface="Ubuntu Medium"/>
                <a:cs typeface="Ubuntu Medium"/>
                <a:sym typeface="Ubuntu Medium"/>
              </a:rPr>
              <a:t>Business Intelligence</a:t>
            </a:r>
            <a:r>
              <a:rPr lang="en" sz="1600"/>
              <a:t>.</a:t>
            </a:r>
            <a:endParaRPr sz="1600"/>
          </a:p>
        </p:txBody>
      </p:sp>
      <p:cxnSp>
        <p:nvCxnSpPr>
          <p:cNvPr id="242" name="Google Shape;242;p41"/>
          <p:cNvCxnSpPr/>
          <p:nvPr/>
        </p:nvCxnSpPr>
        <p:spPr>
          <a:xfrm>
            <a:off x="2203050" y="14450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2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652" name="Google Shape;652;p59"/>
          <p:cNvSpPr/>
          <p:nvPr/>
        </p:nvSpPr>
        <p:spPr>
          <a:xfrm>
            <a:off x="0" y="0"/>
            <a:ext cx="4537200" cy="51435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9"/>
          <p:cNvSpPr txBox="1"/>
          <p:nvPr>
            <p:ph type="title"/>
          </p:nvPr>
        </p:nvSpPr>
        <p:spPr>
          <a:xfrm>
            <a:off x="664350" y="446725"/>
            <a:ext cx="3803100" cy="14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lang="en"/>
              <a:t>ª Sessão: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Dashboards 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 Analysis</a:t>
            </a:r>
            <a:endParaRPr/>
          </a:p>
        </p:txBody>
      </p:sp>
      <p:sp>
        <p:nvSpPr>
          <p:cNvPr id="654" name="Google Shape;654;p59"/>
          <p:cNvSpPr/>
          <p:nvPr/>
        </p:nvSpPr>
        <p:spPr>
          <a:xfrm>
            <a:off x="4606800" y="0"/>
            <a:ext cx="4537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9"/>
          <p:cNvSpPr/>
          <p:nvPr/>
        </p:nvSpPr>
        <p:spPr>
          <a:xfrm>
            <a:off x="760745" y="1849820"/>
            <a:ext cx="670200" cy="6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9"/>
          <p:cNvSpPr txBox="1"/>
          <p:nvPr>
            <p:ph idx="1" type="subTitle"/>
          </p:nvPr>
        </p:nvSpPr>
        <p:spPr>
          <a:xfrm>
            <a:off x="494205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A0A0"/>
                </a:solidFill>
              </a:rPr>
              <a:t>Tópicos de hoje:</a:t>
            </a:r>
            <a:endParaRPr>
              <a:solidFill>
                <a:srgbClr val="A0A0A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Visualizações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Dashboards(DAR)</a:t>
            </a:r>
            <a:endParaRPr>
              <a:solidFill>
                <a:srgbClr val="A0A0A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400"/>
              <a:buChar char="●"/>
            </a:pPr>
            <a:r>
              <a:rPr lang="en">
                <a:solidFill>
                  <a:srgbClr val="A0A0A0"/>
                </a:solidFill>
              </a:rPr>
              <a:t>Set Analysis</a:t>
            </a:r>
            <a:endParaRPr>
              <a:solidFill>
                <a:srgbClr val="A0A0A0"/>
              </a:solidFill>
            </a:endParaRPr>
          </a:p>
        </p:txBody>
      </p:sp>
      <p:sp>
        <p:nvSpPr>
          <p:cNvPr id="657" name="Google Shape;657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20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0"/>
          <p:cNvSpPr/>
          <p:nvPr/>
        </p:nvSpPr>
        <p:spPr>
          <a:xfrm>
            <a:off x="131575" y="1087650"/>
            <a:ext cx="8880900" cy="2345400"/>
          </a:xfrm>
          <a:prstGeom prst="rect">
            <a:avLst/>
          </a:prstGeom>
          <a:noFill/>
          <a:ln cap="flat" cmpd="sng" w="28575">
            <a:solidFill>
              <a:srgbClr val="7FAB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Set Analysis</a:t>
            </a:r>
            <a:endParaRPr b="1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1782500" y="742440"/>
            <a:ext cx="678000" cy="774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0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21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512600" y="1363500"/>
            <a:ext cx="1221600" cy="1793700"/>
          </a:xfrm>
          <a:prstGeom prst="ellipse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0"/>
          <p:cNvSpPr txBox="1"/>
          <p:nvPr/>
        </p:nvSpPr>
        <p:spPr>
          <a:xfrm>
            <a:off x="317150" y="3592550"/>
            <a:ext cx="1819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Soma do valor pago</a:t>
            </a:r>
            <a:endParaRPr>
              <a:solidFill>
                <a:srgbClr val="38761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8" name="Google Shape;668;p60"/>
          <p:cNvSpPr/>
          <p:nvPr/>
        </p:nvSpPr>
        <p:spPr>
          <a:xfrm>
            <a:off x="790400" y="1654651"/>
            <a:ext cx="885600" cy="1211400"/>
          </a:xfrm>
          <a:prstGeom prst="ellipse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60"/>
          <p:cNvSpPr txBox="1"/>
          <p:nvPr/>
        </p:nvSpPr>
        <p:spPr>
          <a:xfrm>
            <a:off x="1941800" y="3592550"/>
            <a:ext cx="9402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  <a:latin typeface="Ubuntu"/>
                <a:ea typeface="Ubuntu"/>
                <a:cs typeface="Ubuntu"/>
                <a:sym typeface="Ubuntu"/>
              </a:rPr>
              <a:t>em 2019</a:t>
            </a:r>
            <a:endParaRPr>
              <a:solidFill>
                <a:srgbClr val="E6913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0" name="Google Shape;670;p60"/>
          <p:cNvSpPr txBox="1"/>
          <p:nvPr/>
        </p:nvSpPr>
        <p:spPr>
          <a:xfrm>
            <a:off x="2670550" y="3592550"/>
            <a:ext cx="21534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  <a:latin typeface="Ubuntu"/>
                <a:ea typeface="Ubuntu"/>
                <a:cs typeface="Ubuntu"/>
                <a:sym typeface="Ubuntu"/>
              </a:rPr>
              <a:t>por pizzas de Pepperoni</a:t>
            </a:r>
            <a:endParaRPr>
              <a:solidFill>
                <a:srgbClr val="CC412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1" name="Google Shape;671;p60"/>
          <p:cNvSpPr/>
          <p:nvPr/>
        </p:nvSpPr>
        <p:spPr>
          <a:xfrm>
            <a:off x="1088600" y="1858650"/>
            <a:ext cx="587400" cy="803400"/>
          </a:xfrm>
          <a:prstGeom prst="ellipse">
            <a:avLst/>
          </a:prstGeom>
          <a:noFill/>
          <a:ln cap="flat" cmpd="sng" w="381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60"/>
          <p:cNvSpPr txBox="1"/>
          <p:nvPr/>
        </p:nvSpPr>
        <p:spPr>
          <a:xfrm>
            <a:off x="4652300" y="3592550"/>
            <a:ext cx="3310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E7CC3"/>
                </a:solidFill>
                <a:latin typeface="Ubuntu"/>
                <a:ea typeface="Ubuntu"/>
                <a:cs typeface="Ubuntu"/>
                <a:sym typeface="Ubuntu"/>
              </a:rPr>
              <a:t>que não foram pedidas por telefone</a:t>
            </a:r>
            <a:endParaRPr>
              <a:solidFill>
                <a:srgbClr val="8E7CC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3" name="Google Shape;673;p60"/>
          <p:cNvSpPr/>
          <p:nvPr/>
        </p:nvSpPr>
        <p:spPr>
          <a:xfrm>
            <a:off x="1107950" y="1871675"/>
            <a:ext cx="548700" cy="768900"/>
          </a:xfrm>
          <a:prstGeom prst="pie">
            <a:avLst>
              <a:gd fmla="val 10771640" name="adj1"/>
              <a:gd fmla="val 1757693" name="adj2"/>
            </a:avLst>
          </a:prstGeom>
          <a:noFill/>
          <a:ln cap="flat" cmpd="sng" w="38100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0"/>
          <p:cNvSpPr txBox="1"/>
          <p:nvPr/>
        </p:nvSpPr>
        <p:spPr>
          <a:xfrm>
            <a:off x="1941800" y="2684750"/>
            <a:ext cx="7048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Sum({&lt;[Ano] ={‘2019’}, [Sabor] = {‘Pepperoni’}, [Contato] -= {‘Telefone’}&gt;}[Valor Pago])</a:t>
            </a:r>
            <a:endParaRPr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5" name="Google Shape;675;p60"/>
          <p:cNvSpPr txBox="1"/>
          <p:nvPr/>
        </p:nvSpPr>
        <p:spPr>
          <a:xfrm>
            <a:off x="1963975" y="2263850"/>
            <a:ext cx="7048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Sum({&lt;[Ano] ={‘2019’}, [Sabor] = {‘Pepperoni’}&gt;}[Valor Pago])</a:t>
            </a:r>
            <a:endParaRPr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6" name="Google Shape;676;p60"/>
          <p:cNvSpPr txBox="1"/>
          <p:nvPr/>
        </p:nvSpPr>
        <p:spPr>
          <a:xfrm>
            <a:off x="1941800" y="1842950"/>
            <a:ext cx="7048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Sum({&lt;[Ano] ={‘2019’}&gt;}[Valor Pago])</a:t>
            </a:r>
            <a:endParaRPr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7" name="Google Shape;677;p60"/>
          <p:cNvSpPr txBox="1"/>
          <p:nvPr/>
        </p:nvSpPr>
        <p:spPr>
          <a:xfrm>
            <a:off x="1941800" y="1422038"/>
            <a:ext cx="7048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Sum([Valor Pago])</a:t>
            </a:r>
            <a:endParaRPr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1"/>
          <p:cNvPicPr preferRelativeResize="0"/>
          <p:nvPr/>
        </p:nvPicPr>
        <p:blipFill rotWithShape="1">
          <a:blip r:embed="rId3">
            <a:alphaModFix/>
          </a:blip>
          <a:srcRect b="17301" l="0" r="2629" t="15611"/>
          <a:stretch/>
        </p:blipFill>
        <p:spPr>
          <a:xfrm>
            <a:off x="3544800" y="0"/>
            <a:ext cx="55992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6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61"/>
          <p:cNvSpPr/>
          <p:nvPr/>
        </p:nvSpPr>
        <p:spPr>
          <a:xfrm>
            <a:off x="0" y="0"/>
            <a:ext cx="3544800" cy="5143500"/>
          </a:xfrm>
          <a:prstGeom prst="rect">
            <a:avLst/>
          </a:prstGeom>
          <a:solidFill>
            <a:srgbClr val="7FA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1"/>
          <p:cNvSpPr txBox="1"/>
          <p:nvPr/>
        </p:nvSpPr>
        <p:spPr>
          <a:xfrm>
            <a:off x="0" y="1106250"/>
            <a:ext cx="35448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Obrigado!</a:t>
            </a:r>
            <a:endParaRPr b="1" sz="46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86" name="Google Shape;686;p61"/>
          <p:cNvSpPr txBox="1"/>
          <p:nvPr/>
        </p:nvSpPr>
        <p:spPr>
          <a:xfrm>
            <a:off x="0" y="2571750"/>
            <a:ext cx="35448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Ficaram com alguma dúvida?</a:t>
            </a:r>
            <a:endParaRPr sz="12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rafaelcarmoribeiro@gmail.com </a:t>
            </a:r>
            <a:endParaRPr sz="1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+55 (21) 98880 2684</a:t>
            </a:r>
            <a:endParaRPr sz="1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linkedin.com/in/rafael-ribeiro</a:t>
            </a:r>
            <a:endParaRPr sz="1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5307875" y="189950"/>
            <a:ext cx="13746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Sessões</a:t>
            </a:r>
            <a:endParaRPr/>
          </a:p>
        </p:txBody>
      </p:sp>
      <p:sp>
        <p:nvSpPr>
          <p:cNvPr id="249" name="Google Shape;24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50" name="Google Shape;250;p42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30/11 -Business Intelligence &amp; Qlik</a:t>
            </a:r>
            <a:endParaRPr/>
          </a:p>
        </p:txBody>
      </p:sp>
      <p:sp>
        <p:nvSpPr>
          <p:cNvPr id="251" name="Google Shape;251;p42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estratégia que faz toda a diferença</a:t>
            </a:r>
            <a:endParaRPr/>
          </a:p>
        </p:txBody>
      </p:sp>
      <p:sp>
        <p:nvSpPr>
          <p:cNvPr id="252" name="Google Shape;252;p42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02/12 - Data Modelling</a:t>
            </a:r>
            <a:endParaRPr/>
          </a:p>
        </p:txBody>
      </p:sp>
      <p:sp>
        <p:nvSpPr>
          <p:cNvPr id="253" name="Google Shape;253;p42"/>
          <p:cNvSpPr txBox="1"/>
          <p:nvPr>
            <p:ph idx="1" type="subTitle"/>
          </p:nvPr>
        </p:nvSpPr>
        <p:spPr>
          <a:xfrm>
            <a:off x="4696225" y="1709450"/>
            <a:ext cx="35334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Porque TODO negócio hoje em dia precisa de BI</a:t>
            </a:r>
            <a:endParaRPr/>
          </a:p>
        </p:txBody>
      </p:sp>
      <p:sp>
        <p:nvSpPr>
          <p:cNvPr id="254" name="Google Shape;254;p42"/>
          <p:cNvSpPr txBox="1"/>
          <p:nvPr>
            <p:ph idx="5" type="subTitle"/>
          </p:nvPr>
        </p:nvSpPr>
        <p:spPr>
          <a:xfrm>
            <a:off x="4696225" y="3967500"/>
            <a:ext cx="40080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Dando vida aos dados e colocando eles no centro das decisões</a:t>
            </a:r>
            <a:endParaRPr/>
          </a:p>
        </p:txBody>
      </p:sp>
      <p:sp>
        <p:nvSpPr>
          <p:cNvPr id="255" name="Google Shape;255;p42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04/12 - Dashboard &amp; Set Analysis</a:t>
            </a:r>
            <a:endParaRPr/>
          </a:p>
        </p:txBody>
      </p:sp>
      <p:sp>
        <p:nvSpPr>
          <p:cNvPr id="256" name="Google Shape;256;p42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7" name="Google Shape;257;p42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58" name="Google Shape;258;p42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 que é BI?</a:t>
            </a:r>
            <a:endParaRPr sz="2400"/>
          </a:p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5" name="Google Shape;265;p43"/>
          <p:cNvSpPr txBox="1"/>
          <p:nvPr/>
        </p:nvSpPr>
        <p:spPr>
          <a:xfrm>
            <a:off x="1072993" y="1731375"/>
            <a:ext cx="1197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Estratégias</a:t>
            </a:r>
            <a:endParaRPr/>
          </a:p>
        </p:txBody>
      </p:sp>
      <p:sp>
        <p:nvSpPr>
          <p:cNvPr id="266" name="Google Shape;266;p43"/>
          <p:cNvSpPr txBox="1"/>
          <p:nvPr/>
        </p:nvSpPr>
        <p:spPr>
          <a:xfrm>
            <a:off x="1072993" y="2375250"/>
            <a:ext cx="1197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Tecnologias</a:t>
            </a:r>
            <a:endParaRPr/>
          </a:p>
        </p:txBody>
      </p:sp>
      <p:cxnSp>
        <p:nvCxnSpPr>
          <p:cNvPr id="267" name="Google Shape;267;p43"/>
          <p:cNvCxnSpPr/>
          <p:nvPr/>
        </p:nvCxnSpPr>
        <p:spPr>
          <a:xfrm flipH="1" rot="10800000">
            <a:off x="2270693" y="2296150"/>
            <a:ext cx="2031300" cy="29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3"/>
          <p:cNvCxnSpPr/>
          <p:nvPr/>
        </p:nvCxnSpPr>
        <p:spPr>
          <a:xfrm>
            <a:off x="2270693" y="1932100"/>
            <a:ext cx="2031300" cy="29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3"/>
          <p:cNvSpPr txBox="1"/>
          <p:nvPr/>
        </p:nvSpPr>
        <p:spPr>
          <a:xfrm>
            <a:off x="4302100" y="2045374"/>
            <a:ext cx="3768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Visão de Tempo (Histórica, Atual e Preditiva)</a:t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28900" y="2927275"/>
            <a:ext cx="1086200" cy="10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Principais tecnologias e técnicas</a:t>
            </a:r>
            <a:endParaRPr sz="2400"/>
          </a:p>
        </p:txBody>
      </p:sp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277" name="Google Shape;277;p44"/>
          <p:cNvSpPr txBox="1"/>
          <p:nvPr/>
        </p:nvSpPr>
        <p:spPr>
          <a:xfrm>
            <a:off x="1019275" y="1982575"/>
            <a:ext cx="3734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Processamento Analítico Online</a:t>
            </a:r>
            <a:endParaRPr sz="1600"/>
          </a:p>
        </p:txBody>
      </p:sp>
      <p:sp>
        <p:nvSpPr>
          <p:cNvPr id="278" name="Google Shape;278;p44"/>
          <p:cNvSpPr txBox="1"/>
          <p:nvPr/>
        </p:nvSpPr>
        <p:spPr>
          <a:xfrm>
            <a:off x="1019275" y="2448100"/>
            <a:ext cx="3734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Dashboards</a:t>
            </a:r>
            <a:endParaRPr sz="1600"/>
          </a:p>
        </p:txBody>
      </p:sp>
      <p:sp>
        <p:nvSpPr>
          <p:cNvPr id="279" name="Google Shape;279;p44"/>
          <p:cNvSpPr txBox="1"/>
          <p:nvPr/>
        </p:nvSpPr>
        <p:spPr>
          <a:xfrm>
            <a:off x="1019275" y="2928475"/>
            <a:ext cx="3734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Reports</a:t>
            </a:r>
            <a:endParaRPr sz="1600"/>
          </a:p>
        </p:txBody>
      </p:sp>
      <p:sp>
        <p:nvSpPr>
          <p:cNvPr id="280" name="Google Shape;280;p44"/>
          <p:cNvSpPr txBox="1"/>
          <p:nvPr/>
        </p:nvSpPr>
        <p:spPr>
          <a:xfrm>
            <a:off x="1019275" y="3408825"/>
            <a:ext cx="37341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Processamento de eventos complexos</a:t>
            </a:r>
            <a:endParaRPr sz="1600"/>
          </a:p>
        </p:txBody>
      </p:sp>
      <p:sp>
        <p:nvSpPr>
          <p:cNvPr id="281" name="Google Shape;281;p44"/>
          <p:cNvSpPr txBox="1"/>
          <p:nvPr/>
        </p:nvSpPr>
        <p:spPr>
          <a:xfrm>
            <a:off x="5158325" y="1982575"/>
            <a:ext cx="2966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Análise Prescritiva</a:t>
            </a:r>
            <a:endParaRPr sz="1600"/>
          </a:p>
        </p:txBody>
      </p:sp>
      <p:sp>
        <p:nvSpPr>
          <p:cNvPr id="282" name="Google Shape;282;p44"/>
          <p:cNvSpPr txBox="1"/>
          <p:nvPr/>
        </p:nvSpPr>
        <p:spPr>
          <a:xfrm>
            <a:off x="5158325" y="2448100"/>
            <a:ext cx="2966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Análise Preditiva</a:t>
            </a:r>
            <a:endParaRPr sz="1600"/>
          </a:p>
        </p:txBody>
      </p:sp>
      <p:sp>
        <p:nvSpPr>
          <p:cNvPr id="283" name="Google Shape;283;p44"/>
          <p:cNvSpPr txBox="1"/>
          <p:nvPr/>
        </p:nvSpPr>
        <p:spPr>
          <a:xfrm>
            <a:off x="5158325" y="2928475"/>
            <a:ext cx="2966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Mineração de Dados</a:t>
            </a:r>
            <a:endParaRPr sz="1600"/>
          </a:p>
        </p:txBody>
      </p:sp>
      <p:sp>
        <p:nvSpPr>
          <p:cNvPr id="284" name="Google Shape;284;p44"/>
          <p:cNvSpPr txBox="1"/>
          <p:nvPr/>
        </p:nvSpPr>
        <p:spPr>
          <a:xfrm>
            <a:off x="5158325" y="3408825"/>
            <a:ext cx="2966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rPr>
              <a:t>Etc.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250" y="2024591"/>
            <a:ext cx="2575800" cy="1256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>
            <p:ph idx="4" type="title"/>
          </p:nvPr>
        </p:nvSpPr>
        <p:spPr>
          <a:xfrm>
            <a:off x="-11850" y="682750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Diferencial </a:t>
            </a:r>
            <a:r>
              <a:rPr lang="en" sz="2400"/>
              <a:t>do BI</a:t>
            </a:r>
            <a:endParaRPr sz="2400"/>
          </a:p>
        </p:txBody>
      </p:sp>
      <p:sp>
        <p:nvSpPr>
          <p:cNvPr id="291" name="Google Shape;291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6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92" name="Google Shape;292;p45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45"/>
          <p:cNvSpPr txBox="1"/>
          <p:nvPr>
            <p:ph type="ctrTitle"/>
          </p:nvPr>
        </p:nvSpPr>
        <p:spPr>
          <a:xfrm>
            <a:off x="1113228" y="119632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Produtividade e Controle</a:t>
            </a:r>
            <a:endParaRPr b="0"/>
          </a:p>
        </p:txBody>
      </p:sp>
      <p:sp>
        <p:nvSpPr>
          <p:cNvPr id="294" name="Google Shape;294;p45"/>
          <p:cNvSpPr txBox="1"/>
          <p:nvPr>
            <p:ph idx="2" type="ctrTitle"/>
          </p:nvPr>
        </p:nvSpPr>
        <p:spPr>
          <a:xfrm>
            <a:off x="4818375" y="119632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Melhor alocação de recursos</a:t>
            </a:r>
            <a:endParaRPr b="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97250" y="3095886"/>
            <a:ext cx="2575800" cy="135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25" y="1917237"/>
            <a:ext cx="2062150" cy="12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8175" y="3070275"/>
            <a:ext cx="2109100" cy="140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9050" y="1935487"/>
            <a:ext cx="3049852" cy="125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8062" y="3210225"/>
            <a:ext cx="2518727" cy="11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63027" y="3273375"/>
            <a:ext cx="1759546" cy="11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Por dentro do BI</a:t>
            </a:r>
            <a:endParaRPr b="1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574074" y="3497500"/>
            <a:ext cx="1666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oad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07" name="Google Shape;307;p46"/>
          <p:cNvGrpSpPr/>
          <p:nvPr/>
        </p:nvGrpSpPr>
        <p:grpSpPr>
          <a:xfrm>
            <a:off x="6862725" y="3541525"/>
            <a:ext cx="816600" cy="612600"/>
            <a:chOff x="6862725" y="3541525"/>
            <a:chExt cx="816600" cy="612600"/>
          </a:xfrm>
        </p:grpSpPr>
        <p:sp>
          <p:nvSpPr>
            <p:cNvPr id="308" name="Google Shape;308;p46"/>
            <p:cNvSpPr/>
            <p:nvPr/>
          </p:nvSpPr>
          <p:spPr>
            <a:xfrm>
              <a:off x="6862725" y="3541525"/>
              <a:ext cx="816600" cy="612600"/>
            </a:xfrm>
            <a:prstGeom prst="parallelogram">
              <a:avLst>
                <a:gd fmla="val 25000" name="adj"/>
              </a:avLst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9" name="Google Shape;30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051600" y="3625500"/>
              <a:ext cx="438851" cy="43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46"/>
          <p:cNvGrpSpPr/>
          <p:nvPr/>
        </p:nvGrpSpPr>
        <p:grpSpPr>
          <a:xfrm>
            <a:off x="5120550" y="3541513"/>
            <a:ext cx="816600" cy="612600"/>
            <a:chOff x="5120550" y="3541513"/>
            <a:chExt cx="816600" cy="612600"/>
          </a:xfrm>
        </p:grpSpPr>
        <p:sp>
          <p:nvSpPr>
            <p:cNvPr id="311" name="Google Shape;311;p46"/>
            <p:cNvSpPr/>
            <p:nvPr/>
          </p:nvSpPr>
          <p:spPr>
            <a:xfrm>
              <a:off x="5120550" y="3541513"/>
              <a:ext cx="816600" cy="612600"/>
            </a:xfrm>
            <a:prstGeom prst="parallelogram">
              <a:avLst>
                <a:gd fmla="val 25000" name="adj"/>
              </a:avLst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2" name="Google Shape;31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09425" y="3625500"/>
              <a:ext cx="438851" cy="43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46"/>
          <p:cNvGrpSpPr/>
          <p:nvPr/>
        </p:nvGrpSpPr>
        <p:grpSpPr>
          <a:xfrm>
            <a:off x="6238960" y="1725400"/>
            <a:ext cx="816600" cy="612600"/>
            <a:chOff x="6238960" y="1725400"/>
            <a:chExt cx="816600" cy="612600"/>
          </a:xfrm>
        </p:grpSpPr>
        <p:sp>
          <p:nvSpPr>
            <p:cNvPr id="314" name="Google Shape;314;p46"/>
            <p:cNvSpPr/>
            <p:nvPr/>
          </p:nvSpPr>
          <p:spPr>
            <a:xfrm>
              <a:off x="6238960" y="1725400"/>
              <a:ext cx="816600" cy="612600"/>
            </a:xfrm>
            <a:prstGeom prst="parallelogram">
              <a:avLst>
                <a:gd fmla="val 25000" name="adj"/>
              </a:avLst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5" name="Google Shape;315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30375" y="1797100"/>
              <a:ext cx="438851" cy="43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6" name="Google Shape;316;p46"/>
          <p:cNvGrpSpPr/>
          <p:nvPr/>
        </p:nvGrpSpPr>
        <p:grpSpPr>
          <a:xfrm>
            <a:off x="2330850" y="3497500"/>
            <a:ext cx="816600" cy="612600"/>
            <a:chOff x="2330850" y="3497500"/>
            <a:chExt cx="816600" cy="612600"/>
          </a:xfrm>
        </p:grpSpPr>
        <p:sp>
          <p:nvSpPr>
            <p:cNvPr id="317" name="Google Shape;317;p46"/>
            <p:cNvSpPr/>
            <p:nvPr/>
          </p:nvSpPr>
          <p:spPr>
            <a:xfrm>
              <a:off x="2330850" y="3497500"/>
              <a:ext cx="816600" cy="612600"/>
            </a:xfrm>
            <a:prstGeom prst="parallelogram">
              <a:avLst>
                <a:gd fmla="val 25000" name="adj"/>
              </a:avLst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8" name="Google Shape;318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19725" y="3628387"/>
              <a:ext cx="438851" cy="43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46"/>
          <p:cNvGrpSpPr/>
          <p:nvPr/>
        </p:nvGrpSpPr>
        <p:grpSpPr>
          <a:xfrm>
            <a:off x="2330850" y="2611450"/>
            <a:ext cx="816600" cy="612600"/>
            <a:chOff x="2330850" y="2611450"/>
            <a:chExt cx="816600" cy="612600"/>
          </a:xfrm>
        </p:grpSpPr>
        <p:sp>
          <p:nvSpPr>
            <p:cNvPr id="320" name="Google Shape;320;p46"/>
            <p:cNvSpPr/>
            <p:nvPr/>
          </p:nvSpPr>
          <p:spPr>
            <a:xfrm>
              <a:off x="2330850" y="2611450"/>
              <a:ext cx="816600" cy="612600"/>
            </a:xfrm>
            <a:prstGeom prst="parallelogram">
              <a:avLst>
                <a:gd fmla="val 25000" name="adj"/>
              </a:avLst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1" name="Google Shape;32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19725" y="2677650"/>
              <a:ext cx="438851" cy="43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46"/>
          <p:cNvGrpSpPr/>
          <p:nvPr/>
        </p:nvGrpSpPr>
        <p:grpSpPr>
          <a:xfrm>
            <a:off x="2330850" y="1725400"/>
            <a:ext cx="816600" cy="612600"/>
            <a:chOff x="2330850" y="1725400"/>
            <a:chExt cx="816600" cy="612600"/>
          </a:xfrm>
        </p:grpSpPr>
        <p:sp>
          <p:nvSpPr>
            <p:cNvPr id="323" name="Google Shape;323;p46"/>
            <p:cNvSpPr/>
            <p:nvPr/>
          </p:nvSpPr>
          <p:spPr>
            <a:xfrm>
              <a:off x="2330850" y="1725400"/>
              <a:ext cx="816600" cy="612600"/>
            </a:xfrm>
            <a:prstGeom prst="parallelogram">
              <a:avLst>
                <a:gd fmla="val 25000" name="adj"/>
              </a:avLst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4" name="Google Shape;324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19725" y="1812275"/>
              <a:ext cx="438851" cy="438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5" name="Google Shape;325;p46"/>
          <p:cNvGrpSpPr/>
          <p:nvPr/>
        </p:nvGrpSpPr>
        <p:grpSpPr>
          <a:xfrm>
            <a:off x="5830484" y="2138725"/>
            <a:ext cx="1733391" cy="1493478"/>
            <a:chOff x="5830484" y="2138725"/>
            <a:chExt cx="1733391" cy="1493478"/>
          </a:xfrm>
        </p:grpSpPr>
        <p:sp>
          <p:nvSpPr>
            <p:cNvPr id="326" name="Google Shape;326;p46"/>
            <p:cNvSpPr/>
            <p:nvPr/>
          </p:nvSpPr>
          <p:spPr>
            <a:xfrm>
              <a:off x="5891825" y="2138725"/>
              <a:ext cx="1672050" cy="1437900"/>
            </a:xfrm>
            <a:custGeom>
              <a:rect b="b" l="l" r="r" t="t"/>
              <a:pathLst>
                <a:path extrusionOk="0" h="57516" w="66882">
                  <a:moveTo>
                    <a:pt x="39089" y="0"/>
                  </a:moveTo>
                  <a:cubicBezTo>
                    <a:pt x="43556" y="2001"/>
                    <a:pt x="72408" y="2419"/>
                    <a:pt x="65893" y="12005"/>
                  </a:cubicBezTo>
                  <a:cubicBezTo>
                    <a:pt x="59378" y="21591"/>
                    <a:pt x="10982" y="49931"/>
                    <a:pt x="0" y="57516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7" name="Google Shape;327;p46"/>
            <p:cNvSpPr/>
            <p:nvPr/>
          </p:nvSpPr>
          <p:spPr>
            <a:xfrm rot="-7776641">
              <a:off x="5838305" y="3563352"/>
              <a:ext cx="67758" cy="52201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46"/>
          <p:cNvGrpSpPr/>
          <p:nvPr/>
        </p:nvGrpSpPr>
        <p:grpSpPr>
          <a:xfrm>
            <a:off x="5483136" y="4038251"/>
            <a:ext cx="1476286" cy="549349"/>
            <a:chOff x="5503747" y="3962625"/>
            <a:chExt cx="1424574" cy="549349"/>
          </a:xfrm>
        </p:grpSpPr>
        <p:sp>
          <p:nvSpPr>
            <p:cNvPr id="329" name="Google Shape;329;p46"/>
            <p:cNvSpPr/>
            <p:nvPr/>
          </p:nvSpPr>
          <p:spPr>
            <a:xfrm>
              <a:off x="5503747" y="4016349"/>
              <a:ext cx="1365475" cy="495625"/>
            </a:xfrm>
            <a:custGeom>
              <a:rect b="b" l="l" r="r" t="t"/>
              <a:pathLst>
                <a:path extrusionOk="0" h="19825" w="54619">
                  <a:moveTo>
                    <a:pt x="664" y="773"/>
                  </a:moveTo>
                  <a:cubicBezTo>
                    <a:pt x="1467" y="3948"/>
                    <a:pt x="-3513" y="19953"/>
                    <a:pt x="5479" y="19824"/>
                  </a:cubicBezTo>
                  <a:cubicBezTo>
                    <a:pt x="14472" y="19695"/>
                    <a:pt x="46429" y="3304"/>
                    <a:pt x="54619" y="0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30" name="Google Shape;330;p46"/>
            <p:cNvSpPr/>
            <p:nvPr/>
          </p:nvSpPr>
          <p:spPr>
            <a:xfrm rot="4091915">
              <a:off x="6857644" y="3977831"/>
              <a:ext cx="67853" cy="52088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46"/>
          <p:cNvSpPr txBox="1"/>
          <p:nvPr/>
        </p:nvSpPr>
        <p:spPr>
          <a:xfrm>
            <a:off x="560101" y="2647300"/>
            <a:ext cx="1666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ransform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588025" y="1797100"/>
            <a:ext cx="16665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xtract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4255346" y="1797100"/>
            <a:ext cx="1521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   </a:t>
            </a: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ata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" name="Google Shape;334;p46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7 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35" name="Google Shape;335;p46"/>
          <p:cNvSpPr txBox="1"/>
          <p:nvPr/>
        </p:nvSpPr>
        <p:spPr>
          <a:xfrm>
            <a:off x="511825" y="1796575"/>
            <a:ext cx="438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E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511825" y="2647300"/>
            <a:ext cx="438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T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7" name="Google Shape;337;p46"/>
          <p:cNvSpPr txBox="1"/>
          <p:nvPr/>
        </p:nvSpPr>
        <p:spPr>
          <a:xfrm>
            <a:off x="511825" y="3497500"/>
            <a:ext cx="4389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L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4255346" y="2074600"/>
            <a:ext cx="1521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arehouse</a:t>
            </a:r>
            <a:endParaRPr/>
          </a:p>
        </p:txBody>
      </p:sp>
      <p:sp>
        <p:nvSpPr>
          <p:cNvPr id="339" name="Google Shape;339;p46"/>
          <p:cNvSpPr txBox="1"/>
          <p:nvPr/>
        </p:nvSpPr>
        <p:spPr>
          <a:xfrm>
            <a:off x="4227425" y="1796575"/>
            <a:ext cx="5487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D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4227425" y="2074075"/>
            <a:ext cx="54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Qlik Sense</a:t>
            </a:r>
            <a:endParaRPr b="1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46" name="Google Shape;346;p47"/>
          <p:cNvGrpSpPr/>
          <p:nvPr/>
        </p:nvGrpSpPr>
        <p:grpSpPr>
          <a:xfrm>
            <a:off x="3484252" y="1017725"/>
            <a:ext cx="2175600" cy="1923475"/>
            <a:chOff x="3484252" y="1017725"/>
            <a:chExt cx="2175600" cy="1923475"/>
          </a:xfrm>
        </p:grpSpPr>
        <p:sp>
          <p:nvSpPr>
            <p:cNvPr id="347" name="Google Shape;347;p47"/>
            <p:cNvSpPr/>
            <p:nvPr/>
          </p:nvSpPr>
          <p:spPr>
            <a:xfrm>
              <a:off x="3484252" y="1266500"/>
              <a:ext cx="2175600" cy="1599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7FA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8" name="Google Shape;348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0263" y="1017725"/>
              <a:ext cx="1923475" cy="192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47"/>
          <p:cNvSpPr txBox="1"/>
          <p:nvPr/>
        </p:nvSpPr>
        <p:spPr>
          <a:xfrm>
            <a:off x="5668548" y="3269250"/>
            <a:ext cx="2415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Data Visualization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50" name="Google Shape;350;p47"/>
          <p:cNvGrpSpPr/>
          <p:nvPr/>
        </p:nvGrpSpPr>
        <p:grpSpPr>
          <a:xfrm>
            <a:off x="6123930" y="2218172"/>
            <a:ext cx="1504800" cy="1106400"/>
            <a:chOff x="6123930" y="2218172"/>
            <a:chExt cx="1504800" cy="1106400"/>
          </a:xfrm>
        </p:grpSpPr>
        <p:sp>
          <p:nvSpPr>
            <p:cNvPr id="351" name="Google Shape;351;p47"/>
            <p:cNvSpPr/>
            <p:nvPr/>
          </p:nvSpPr>
          <p:spPr>
            <a:xfrm>
              <a:off x="6123930" y="2218172"/>
              <a:ext cx="1504800" cy="110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7FA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88926" y="2283988"/>
              <a:ext cx="974774" cy="974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47"/>
          <p:cNvSpPr txBox="1"/>
          <p:nvPr/>
        </p:nvSpPr>
        <p:spPr>
          <a:xfrm>
            <a:off x="3786000" y="4283931"/>
            <a:ext cx="15720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Cubo OLAP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1278425" y="3269250"/>
            <a:ext cx="20451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0A0A0"/>
                </a:solidFill>
                <a:latin typeface="Ubuntu"/>
                <a:ea typeface="Ubuntu"/>
                <a:cs typeface="Ubuntu"/>
                <a:sym typeface="Ubuntu"/>
              </a:rPr>
              <a:t>Data Discovery</a:t>
            </a:r>
            <a:endParaRPr sz="1800">
              <a:solidFill>
                <a:srgbClr val="A0A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55" name="Google Shape;355;p47"/>
          <p:cNvGrpSpPr/>
          <p:nvPr/>
        </p:nvGrpSpPr>
        <p:grpSpPr>
          <a:xfrm>
            <a:off x="1548599" y="2218197"/>
            <a:ext cx="1504800" cy="1106400"/>
            <a:chOff x="1548599" y="2218197"/>
            <a:chExt cx="1504800" cy="1106400"/>
          </a:xfrm>
        </p:grpSpPr>
        <p:sp>
          <p:nvSpPr>
            <p:cNvPr id="356" name="Google Shape;356;p47"/>
            <p:cNvSpPr/>
            <p:nvPr/>
          </p:nvSpPr>
          <p:spPr>
            <a:xfrm>
              <a:off x="1548599" y="2218197"/>
              <a:ext cx="1504800" cy="110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7FA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" name="Google Shape;35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25878" y="2296312"/>
              <a:ext cx="950125" cy="9501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8" name="Google Shape;358;p47"/>
          <p:cNvGrpSpPr/>
          <p:nvPr/>
        </p:nvGrpSpPr>
        <p:grpSpPr>
          <a:xfrm>
            <a:off x="3819620" y="3211012"/>
            <a:ext cx="1504800" cy="1106400"/>
            <a:chOff x="3819620" y="3211012"/>
            <a:chExt cx="1504800" cy="1106400"/>
          </a:xfrm>
        </p:grpSpPr>
        <p:pic>
          <p:nvPicPr>
            <p:cNvPr id="359" name="Google Shape;359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83658" y="3246450"/>
              <a:ext cx="976681" cy="97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47"/>
            <p:cNvSpPr/>
            <p:nvPr/>
          </p:nvSpPr>
          <p:spPr>
            <a:xfrm>
              <a:off x="3819620" y="3211012"/>
              <a:ext cx="1504800" cy="11064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7FA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47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8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48"/>
          <p:cNvGrpSpPr/>
          <p:nvPr/>
        </p:nvGrpSpPr>
        <p:grpSpPr>
          <a:xfrm>
            <a:off x="0" y="1509025"/>
            <a:ext cx="4572000" cy="1257600"/>
            <a:chOff x="0" y="1509025"/>
            <a:chExt cx="4572000" cy="1257600"/>
          </a:xfrm>
        </p:grpSpPr>
        <p:sp>
          <p:nvSpPr>
            <p:cNvPr id="367" name="Google Shape;367;p48"/>
            <p:cNvSpPr/>
            <p:nvPr/>
          </p:nvSpPr>
          <p:spPr>
            <a:xfrm>
              <a:off x="0" y="1509025"/>
              <a:ext cx="4572000" cy="1257600"/>
            </a:xfrm>
            <a:prstGeom prst="rect">
              <a:avLst/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8" name="Google Shape;36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1375" y="1680937"/>
              <a:ext cx="913800" cy="91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9" name="Google Shape;36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D3D3D"/>
                </a:solidFill>
                <a:latin typeface="Ubuntu"/>
                <a:ea typeface="Ubuntu"/>
                <a:cs typeface="Ubuntu"/>
                <a:sym typeface="Ubuntu"/>
              </a:rPr>
              <a:t>Porque usar o Qlik Sense?</a:t>
            </a:r>
            <a:endParaRPr b="1">
              <a:solidFill>
                <a:srgbClr val="3D3D3D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195675" y="1836025"/>
            <a:ext cx="32157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353"/>
                </a:solidFill>
                <a:latin typeface="Ubuntu"/>
                <a:ea typeface="Ubuntu"/>
                <a:cs typeface="Ubuntu"/>
                <a:sym typeface="Ubuntu"/>
              </a:rPr>
              <a:t>Structured Query Language</a:t>
            </a:r>
            <a:endParaRPr sz="1800">
              <a:solidFill>
                <a:srgbClr val="5353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1" name="Google Shape;371;p48"/>
          <p:cNvSpPr txBox="1"/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9</a:t>
            </a:r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372" name="Google Shape;372;p48"/>
          <p:cNvGrpSpPr/>
          <p:nvPr/>
        </p:nvGrpSpPr>
        <p:grpSpPr>
          <a:xfrm>
            <a:off x="4579476" y="3251300"/>
            <a:ext cx="4572000" cy="1257600"/>
            <a:chOff x="4579476" y="3251300"/>
            <a:chExt cx="4572000" cy="1257600"/>
          </a:xfrm>
        </p:grpSpPr>
        <p:sp>
          <p:nvSpPr>
            <p:cNvPr id="373" name="Google Shape;373;p48"/>
            <p:cNvSpPr/>
            <p:nvPr/>
          </p:nvSpPr>
          <p:spPr>
            <a:xfrm>
              <a:off x="4579476" y="3251300"/>
              <a:ext cx="4572000" cy="1257600"/>
            </a:xfrm>
            <a:prstGeom prst="rect">
              <a:avLst/>
            </a:prstGeom>
            <a:solidFill>
              <a:srgbClr val="7FA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4" name="Google Shape;37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1450" y="3509538"/>
              <a:ext cx="741125" cy="741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48"/>
          <p:cNvSpPr txBox="1"/>
          <p:nvPr/>
        </p:nvSpPr>
        <p:spPr>
          <a:xfrm>
            <a:off x="5653950" y="3578300"/>
            <a:ext cx="32157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35353"/>
                </a:solidFill>
                <a:latin typeface="Ubuntu"/>
                <a:ea typeface="Ubuntu"/>
                <a:cs typeface="Ubuntu"/>
                <a:sym typeface="Ubuntu"/>
              </a:rPr>
              <a:t>Qlik Associative Engine</a:t>
            </a:r>
            <a:endParaRPr sz="1800">
              <a:solidFill>
                <a:srgbClr val="53535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